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Lst>
  <p:sldSz cy="5143500" cx="9144000"/>
  <p:notesSz cx="6858000" cy="9144000"/>
  <p:embeddedFontLst>
    <p:embeddedFont>
      <p:font typeface="Roboto"/>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Roboto-bold.fntdata"/><Relationship Id="rId10" Type="http://schemas.openxmlformats.org/officeDocument/2006/relationships/slide" Target="slides/slide5.xml"/><Relationship Id="rId32" Type="http://schemas.openxmlformats.org/officeDocument/2006/relationships/font" Target="fonts/Roboto-regular.fntdata"/><Relationship Id="rId13" Type="http://schemas.openxmlformats.org/officeDocument/2006/relationships/slide" Target="slides/slide8.xml"/><Relationship Id="rId35" Type="http://schemas.openxmlformats.org/officeDocument/2006/relationships/font" Target="fonts/Roboto-boldItalic.fntdata"/><Relationship Id="rId12" Type="http://schemas.openxmlformats.org/officeDocument/2006/relationships/slide" Target="slides/slide7.xml"/><Relationship Id="rId34" Type="http://schemas.openxmlformats.org/officeDocument/2006/relationships/font" Target="fonts/Roboto-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2a09496247f_0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2a09496247f_0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2a09496247f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2a09496247f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2a09496247f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2a09496247f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2a09496247f_0_1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2a09496247f_0_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2a09496247f_0_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2a09496247f_0_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2a09496247f_0_1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2a09496247f_0_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2a09496247f_0_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2a09496247f_0_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2a17475e253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2a17475e253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2a17475e253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2a17475e253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2a09496247f_0_2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2a09496247f_0_2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2a09496247f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2a09496247f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2a09496247f_0_2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2a09496247f_0_2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2a09496247f_0_2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2a09496247f_0_2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2a1de8b706c_6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2a1de8b706c_6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2a09496247f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2a09496247f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2a1df3b949d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2a1df3b949d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29aee0a32a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29aee0a32a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28d201212b7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28d201212b7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2a09496247f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2a09496247f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2a1df3b949d_1_16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2a1df3b949d_1_16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2a09496247f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2a09496247f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2a09496247f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2a09496247f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2a09496247f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2a09496247f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2a09496247f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2a09496247f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2a09496247f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2a09496247f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3" name="Shape 13"/>
        <p:cNvGrpSpPr/>
        <p:nvPr/>
      </p:nvGrpSpPr>
      <p:grpSpPr>
        <a:xfrm>
          <a:off x="0" y="0"/>
          <a:ext cx="0" cy="0"/>
          <a:chOff x="0" y="0"/>
          <a:chExt cx="0" cy="0"/>
        </a:xfrm>
      </p:grpSpPr>
      <p:sp>
        <p:nvSpPr>
          <p:cNvPr id="14" name="Google Shape;14;p2"/>
          <p:cNvSpPr txBox="1"/>
          <p:nvPr>
            <p:ph type="ctrTitle"/>
          </p:nvPr>
        </p:nvSpPr>
        <p:spPr>
          <a:xfrm>
            <a:off x="685800" y="1597819"/>
            <a:ext cx="7772400" cy="11025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 name="Google Shape;15;p2"/>
          <p:cNvSpPr txBox="1"/>
          <p:nvPr>
            <p:ph idx="1" type="subTitle"/>
          </p:nvPr>
        </p:nvSpPr>
        <p:spPr>
          <a:xfrm>
            <a:off x="1371600" y="2914650"/>
            <a:ext cx="6400800" cy="1314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6" name="Google Shape;16;p2"/>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 name="Google Shape;17;p2"/>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59" name="Shape 59"/>
        <p:cNvGrpSpPr/>
        <p:nvPr/>
      </p:nvGrpSpPr>
      <p:grpSpPr>
        <a:xfrm>
          <a:off x="0" y="0"/>
          <a:ext cx="0" cy="0"/>
          <a:chOff x="0" y="0"/>
          <a:chExt cx="0" cy="0"/>
        </a:xfrm>
      </p:grpSpPr>
      <p:sp>
        <p:nvSpPr>
          <p:cNvPr id="60" name="Google Shape;60;p11"/>
          <p:cNvSpPr txBox="1"/>
          <p:nvPr>
            <p:ph type="title"/>
          </p:nvPr>
        </p:nvSpPr>
        <p:spPr>
          <a:xfrm>
            <a:off x="311700" y="445025"/>
            <a:ext cx="8520600" cy="572700"/>
          </a:xfrm>
          <a:prstGeom prst="rect">
            <a:avLst/>
          </a:prstGeom>
        </p:spPr>
        <p:txBody>
          <a:bodyPr anchorCtr="0" anchor="ctr" bIns="45700" lIns="91425" spcFirstLastPara="1" rIns="91425" wrap="square" tIns="45700">
            <a:normAutofit/>
          </a:bodyPr>
          <a:lstStyle>
            <a:lvl1pPr lvl="0" rtl="0">
              <a:spcBef>
                <a:spcPts val="0"/>
              </a:spcBef>
              <a:spcAft>
                <a:spcPts val="0"/>
              </a:spcAft>
              <a:buSzPts val="4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1" name="Google Shape;61;p11"/>
          <p:cNvSpPr txBox="1"/>
          <p:nvPr>
            <p:ph idx="1" type="body"/>
          </p:nvPr>
        </p:nvSpPr>
        <p:spPr>
          <a:xfrm>
            <a:off x="311700" y="1152475"/>
            <a:ext cx="8520600" cy="3416400"/>
          </a:xfrm>
          <a:prstGeom prst="rect">
            <a:avLst/>
          </a:prstGeom>
        </p:spPr>
        <p:txBody>
          <a:bodyPr anchorCtr="0" anchor="t" bIns="45700" lIns="91425" spcFirstLastPara="1" rIns="91425" wrap="square" tIns="45700">
            <a:normAutofit/>
          </a:bodyPr>
          <a:lstStyle>
            <a:lvl1pPr indent="-431800" lvl="0" marL="457200" rtl="0">
              <a:spcBef>
                <a:spcPts val="640"/>
              </a:spcBef>
              <a:spcAft>
                <a:spcPts val="0"/>
              </a:spcAft>
              <a:buSzPts val="3200"/>
              <a:buChar char="•"/>
              <a:defRPr/>
            </a:lvl1pPr>
            <a:lvl2pPr indent="-406400" lvl="1" marL="914400" rtl="0">
              <a:spcBef>
                <a:spcPts val="560"/>
              </a:spcBef>
              <a:spcAft>
                <a:spcPts val="0"/>
              </a:spcAft>
              <a:buSzPts val="2800"/>
              <a:buChar char="–"/>
              <a:defRPr/>
            </a:lvl2pPr>
            <a:lvl3pPr indent="-381000" lvl="2" marL="1371600" rtl="0">
              <a:spcBef>
                <a:spcPts val="480"/>
              </a:spcBef>
              <a:spcAft>
                <a:spcPts val="0"/>
              </a:spcAft>
              <a:buSzPts val="2400"/>
              <a:buChar char="•"/>
              <a:defRPr/>
            </a:lvl3pPr>
            <a:lvl4pPr indent="-355600" lvl="3" marL="1828800" rtl="0">
              <a:spcBef>
                <a:spcPts val="400"/>
              </a:spcBef>
              <a:spcAft>
                <a:spcPts val="0"/>
              </a:spcAft>
              <a:buSzPts val="2000"/>
              <a:buChar char="–"/>
              <a:defRPr/>
            </a:lvl4pPr>
            <a:lvl5pPr indent="-355600" lvl="4" marL="2286000" rtl="0">
              <a:spcBef>
                <a:spcPts val="400"/>
              </a:spcBef>
              <a:spcAft>
                <a:spcPts val="0"/>
              </a:spcAft>
              <a:buSzPts val="2000"/>
              <a:buChar char="»"/>
              <a:defRPr/>
            </a:lvl5pPr>
            <a:lvl6pPr indent="-355600" lvl="5" marL="2743200" rtl="0">
              <a:spcBef>
                <a:spcPts val="400"/>
              </a:spcBef>
              <a:spcAft>
                <a:spcPts val="0"/>
              </a:spcAft>
              <a:buSzPts val="2000"/>
              <a:buChar char="•"/>
              <a:defRPr/>
            </a:lvl6pPr>
            <a:lvl7pPr indent="-355600" lvl="6" marL="3200400" rtl="0">
              <a:spcBef>
                <a:spcPts val="400"/>
              </a:spcBef>
              <a:spcAft>
                <a:spcPts val="0"/>
              </a:spcAft>
              <a:buSzPts val="2000"/>
              <a:buChar char="•"/>
              <a:defRPr/>
            </a:lvl7pPr>
            <a:lvl8pPr indent="-355600" lvl="7" marL="3657600" rtl="0">
              <a:spcBef>
                <a:spcPts val="400"/>
              </a:spcBef>
              <a:spcAft>
                <a:spcPts val="0"/>
              </a:spcAft>
              <a:buSzPts val="2000"/>
              <a:buChar char="•"/>
              <a:defRPr/>
            </a:lvl8pPr>
            <a:lvl9pPr indent="-355600" lvl="8" marL="4114800" rtl="0">
              <a:spcBef>
                <a:spcPts val="400"/>
              </a:spcBef>
              <a:spcAft>
                <a:spcPts val="0"/>
              </a:spcAft>
              <a:buSzPts val="2000"/>
              <a:buChar char="•"/>
              <a:defRPr/>
            </a:lvl9pPr>
          </a:lstStyle>
          <a:p/>
        </p:txBody>
      </p:sp>
      <p:sp>
        <p:nvSpPr>
          <p:cNvPr id="62" name="Google Shape;62;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8" name="Shape 18"/>
        <p:cNvGrpSpPr/>
        <p:nvPr/>
      </p:nvGrpSpPr>
      <p:grpSpPr>
        <a:xfrm>
          <a:off x="0" y="0"/>
          <a:ext cx="0" cy="0"/>
          <a:chOff x="0" y="0"/>
          <a:chExt cx="0" cy="0"/>
        </a:xfrm>
      </p:grpSpPr>
      <p:sp>
        <p:nvSpPr>
          <p:cNvPr id="19" name="Google Shape;19;p3"/>
          <p:cNvSpPr txBox="1"/>
          <p:nvPr>
            <p:ph type="title"/>
          </p:nvPr>
        </p:nvSpPr>
        <p:spPr>
          <a:xfrm>
            <a:off x="457200" y="702644"/>
            <a:ext cx="8229600" cy="6441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0" name="Google Shape;20;p3"/>
          <p:cNvSpPr txBox="1"/>
          <p:nvPr>
            <p:ph idx="1" type="body"/>
          </p:nvPr>
        </p:nvSpPr>
        <p:spPr>
          <a:xfrm>
            <a:off x="457200" y="1610179"/>
            <a:ext cx="8229600" cy="29844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1" name="Google Shape;21;p3"/>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3"/>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3" name="Shape 23"/>
        <p:cNvGrpSpPr/>
        <p:nvPr/>
      </p:nvGrpSpPr>
      <p:grpSpPr>
        <a:xfrm>
          <a:off x="0" y="0"/>
          <a:ext cx="0" cy="0"/>
          <a:chOff x="0" y="0"/>
          <a:chExt cx="0" cy="0"/>
        </a:xfrm>
      </p:grpSpPr>
      <p:sp>
        <p:nvSpPr>
          <p:cNvPr id="24" name="Google Shape;24;p4"/>
          <p:cNvSpPr txBox="1"/>
          <p:nvPr>
            <p:ph type="title"/>
          </p:nvPr>
        </p:nvSpPr>
        <p:spPr>
          <a:xfrm>
            <a:off x="722313" y="3305176"/>
            <a:ext cx="7772400" cy="1021500"/>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 name="Google Shape;25;p4"/>
          <p:cNvSpPr txBox="1"/>
          <p:nvPr>
            <p:ph idx="1" type="body"/>
          </p:nvPr>
        </p:nvSpPr>
        <p:spPr>
          <a:xfrm>
            <a:off x="722313" y="2180035"/>
            <a:ext cx="7772400" cy="1125000"/>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26" name="Google Shape;26;p4"/>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4"/>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8" name="Shape 28"/>
        <p:cNvGrpSpPr/>
        <p:nvPr/>
      </p:nvGrpSpPr>
      <p:grpSpPr>
        <a:xfrm>
          <a:off x="0" y="0"/>
          <a:ext cx="0" cy="0"/>
          <a:chOff x="0" y="0"/>
          <a:chExt cx="0" cy="0"/>
        </a:xfrm>
      </p:grpSpPr>
      <p:sp>
        <p:nvSpPr>
          <p:cNvPr id="29" name="Google Shape;29;p5"/>
          <p:cNvSpPr txBox="1"/>
          <p:nvPr>
            <p:ph type="title"/>
          </p:nvPr>
        </p:nvSpPr>
        <p:spPr>
          <a:xfrm>
            <a:off x="457200" y="702644"/>
            <a:ext cx="8229600" cy="6441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0" name="Google Shape;30;p5"/>
          <p:cNvSpPr txBox="1"/>
          <p:nvPr>
            <p:ph idx="1" type="body"/>
          </p:nvPr>
        </p:nvSpPr>
        <p:spPr>
          <a:xfrm>
            <a:off x="457200" y="1451426"/>
            <a:ext cx="4038600" cy="3173400"/>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1" name="Google Shape;31;p5"/>
          <p:cNvSpPr txBox="1"/>
          <p:nvPr>
            <p:ph idx="2" type="body"/>
          </p:nvPr>
        </p:nvSpPr>
        <p:spPr>
          <a:xfrm>
            <a:off x="4648200" y="1451426"/>
            <a:ext cx="4038600" cy="3173400"/>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2" name="Google Shape;32;p5"/>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5"/>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4" name="Shape 34"/>
        <p:cNvGrpSpPr/>
        <p:nvPr/>
      </p:nvGrpSpPr>
      <p:grpSpPr>
        <a:xfrm>
          <a:off x="0" y="0"/>
          <a:ext cx="0" cy="0"/>
          <a:chOff x="0" y="0"/>
          <a:chExt cx="0" cy="0"/>
        </a:xfrm>
      </p:grpSpPr>
      <p:sp>
        <p:nvSpPr>
          <p:cNvPr id="35" name="Google Shape;35;p6"/>
          <p:cNvSpPr txBox="1"/>
          <p:nvPr>
            <p:ph type="title"/>
          </p:nvPr>
        </p:nvSpPr>
        <p:spPr>
          <a:xfrm>
            <a:off x="457200" y="702644"/>
            <a:ext cx="8229600" cy="6441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6" name="Google Shape;36;p6"/>
          <p:cNvSpPr txBox="1"/>
          <p:nvPr>
            <p:ph idx="1" type="body"/>
          </p:nvPr>
        </p:nvSpPr>
        <p:spPr>
          <a:xfrm>
            <a:off x="457199" y="1397255"/>
            <a:ext cx="4040100" cy="436200"/>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37" name="Google Shape;37;p6"/>
          <p:cNvSpPr txBox="1"/>
          <p:nvPr>
            <p:ph idx="2" type="body"/>
          </p:nvPr>
        </p:nvSpPr>
        <p:spPr>
          <a:xfrm>
            <a:off x="457199" y="1989969"/>
            <a:ext cx="4040100" cy="2694000"/>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38" name="Google Shape;38;p6"/>
          <p:cNvSpPr txBox="1"/>
          <p:nvPr>
            <p:ph idx="3" type="body"/>
          </p:nvPr>
        </p:nvSpPr>
        <p:spPr>
          <a:xfrm>
            <a:off x="4645025" y="1397255"/>
            <a:ext cx="4041900" cy="436200"/>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39" name="Google Shape;39;p6"/>
          <p:cNvSpPr txBox="1"/>
          <p:nvPr>
            <p:ph idx="4" type="body"/>
          </p:nvPr>
        </p:nvSpPr>
        <p:spPr>
          <a:xfrm>
            <a:off x="4645025" y="1989969"/>
            <a:ext cx="4041900" cy="2694000"/>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0" name="Google Shape;40;p6"/>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1" name="Google Shape;41;p6"/>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2" name="Shape 42"/>
        <p:cNvGrpSpPr/>
        <p:nvPr/>
      </p:nvGrpSpPr>
      <p:grpSpPr>
        <a:xfrm>
          <a:off x="0" y="0"/>
          <a:ext cx="0" cy="0"/>
          <a:chOff x="0" y="0"/>
          <a:chExt cx="0" cy="0"/>
        </a:xfrm>
      </p:grpSpPr>
      <p:sp>
        <p:nvSpPr>
          <p:cNvPr id="43" name="Google Shape;43;p7"/>
          <p:cNvSpPr txBox="1"/>
          <p:nvPr>
            <p:ph type="title"/>
          </p:nvPr>
        </p:nvSpPr>
        <p:spPr>
          <a:xfrm>
            <a:off x="457200" y="702644"/>
            <a:ext cx="8229600" cy="6441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4" name="Google Shape;44;p7"/>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5" name="Google Shape;45;p7"/>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6" name="Shape 46"/>
        <p:cNvGrpSpPr/>
        <p:nvPr/>
      </p:nvGrpSpPr>
      <p:grpSpPr>
        <a:xfrm>
          <a:off x="0" y="0"/>
          <a:ext cx="0" cy="0"/>
          <a:chOff x="0" y="0"/>
          <a:chExt cx="0" cy="0"/>
        </a:xfrm>
      </p:grpSpPr>
      <p:sp>
        <p:nvSpPr>
          <p:cNvPr id="47" name="Google Shape;47;p8"/>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8"/>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49" name="Shape 49"/>
        <p:cNvGrpSpPr/>
        <p:nvPr/>
      </p:nvGrpSpPr>
      <p:grpSpPr>
        <a:xfrm>
          <a:off x="0" y="0"/>
          <a:ext cx="0" cy="0"/>
          <a:chOff x="0" y="0"/>
          <a:chExt cx="0" cy="0"/>
        </a:xfrm>
      </p:grpSpPr>
      <p:sp>
        <p:nvSpPr>
          <p:cNvPr id="50" name="Google Shape;50;p9"/>
          <p:cNvSpPr txBox="1"/>
          <p:nvPr>
            <p:ph type="title"/>
          </p:nvPr>
        </p:nvSpPr>
        <p:spPr>
          <a:xfrm>
            <a:off x="457200" y="679122"/>
            <a:ext cx="3008400" cy="77730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9"/>
          <p:cNvSpPr txBox="1"/>
          <p:nvPr>
            <p:ph idx="1" type="body"/>
          </p:nvPr>
        </p:nvSpPr>
        <p:spPr>
          <a:xfrm>
            <a:off x="3575050" y="679122"/>
            <a:ext cx="5111700" cy="3915600"/>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52" name="Google Shape;52;p9"/>
          <p:cNvSpPr txBox="1"/>
          <p:nvPr>
            <p:ph idx="2" type="body"/>
          </p:nvPr>
        </p:nvSpPr>
        <p:spPr>
          <a:xfrm>
            <a:off x="457201" y="1609519"/>
            <a:ext cx="3008400" cy="2985000"/>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3" name="Google Shape;53;p9"/>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9"/>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55" name="Shape 55"/>
        <p:cNvGrpSpPr/>
        <p:nvPr/>
      </p:nvGrpSpPr>
      <p:grpSpPr>
        <a:xfrm>
          <a:off x="0" y="0"/>
          <a:ext cx="0" cy="0"/>
          <a:chOff x="0" y="0"/>
          <a:chExt cx="0" cy="0"/>
        </a:xfrm>
      </p:grpSpPr>
      <p:sp>
        <p:nvSpPr>
          <p:cNvPr id="56" name="Google Shape;56;p10"/>
          <p:cNvSpPr txBox="1"/>
          <p:nvPr>
            <p:ph type="title"/>
          </p:nvPr>
        </p:nvSpPr>
        <p:spPr>
          <a:xfrm>
            <a:off x="1792288" y="3858517"/>
            <a:ext cx="5486400" cy="42510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7" name="Google Shape;57;p10"/>
          <p:cNvSpPr/>
          <p:nvPr>
            <p:ph idx="2" type="pic"/>
          </p:nvPr>
        </p:nvSpPr>
        <p:spPr>
          <a:xfrm>
            <a:off x="1792288" y="717648"/>
            <a:ext cx="5486400" cy="3086100"/>
          </a:xfrm>
          <a:prstGeom prst="rect">
            <a:avLst/>
          </a:prstGeom>
          <a:noFill/>
          <a:ln>
            <a:noFill/>
          </a:ln>
        </p:spPr>
      </p:sp>
      <p:sp>
        <p:nvSpPr>
          <p:cNvPr id="58" name="Google Shape;58;p10"/>
          <p:cNvSpPr txBox="1"/>
          <p:nvPr>
            <p:ph idx="1" type="body"/>
          </p:nvPr>
        </p:nvSpPr>
        <p:spPr>
          <a:xfrm>
            <a:off x="1792288" y="4283570"/>
            <a:ext cx="5486400" cy="603600"/>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8.xml"/><Relationship Id="rId10" Type="http://schemas.openxmlformats.org/officeDocument/2006/relationships/slideLayout" Target="../slideLayouts/slideLayout7.xml"/><Relationship Id="rId13" Type="http://schemas.openxmlformats.org/officeDocument/2006/relationships/slideLayout" Target="../slideLayouts/slideLayout10.xml"/><Relationship Id="rId12" Type="http://schemas.openxmlformats.org/officeDocument/2006/relationships/slideLayout" Target="../slideLayouts/slideLayout9.xml"/><Relationship Id="rId1" Type="http://schemas.openxmlformats.org/officeDocument/2006/relationships/image" Target="../media/image1.png"/><Relationship Id="rId2" Type="http://schemas.openxmlformats.org/officeDocument/2006/relationships/image" Target="../media/image28.png"/><Relationship Id="rId3" Type="http://schemas.openxmlformats.org/officeDocument/2006/relationships/image" Target="../media/image2.png"/><Relationship Id="rId4" Type="http://schemas.openxmlformats.org/officeDocument/2006/relationships/slideLayout" Target="../slideLayouts/slideLayout1.xml"/><Relationship Id="rId9" Type="http://schemas.openxmlformats.org/officeDocument/2006/relationships/slideLayout" Target="../slideLayouts/slideLayout6.xml"/><Relationship Id="rId14" Type="http://schemas.openxmlformats.org/officeDocument/2006/relationships/theme" Target="../theme/theme2.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57200" y="702644"/>
            <a:ext cx="8229600" cy="6441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
          <p:cNvSpPr txBox="1"/>
          <p:nvPr>
            <p:ph idx="1" type="body"/>
          </p:nvPr>
        </p:nvSpPr>
        <p:spPr>
          <a:xfrm>
            <a:off x="457200" y="1610179"/>
            <a:ext cx="8229600" cy="2984400"/>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1"/>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pic>
        <p:nvPicPr>
          <p:cNvPr descr="MD-flag-background-ppt.png" id="10" name="Google Shape;10;p1"/>
          <p:cNvPicPr preferRelativeResize="0"/>
          <p:nvPr/>
        </p:nvPicPr>
        <p:blipFill rotWithShape="1">
          <a:blip r:embed="rId1">
            <a:alphaModFix/>
          </a:blip>
          <a:srcRect b="0" l="0" r="0" t="0"/>
          <a:stretch/>
        </p:blipFill>
        <p:spPr>
          <a:xfrm>
            <a:off x="0" y="0"/>
            <a:ext cx="9144000" cy="571500"/>
          </a:xfrm>
          <a:prstGeom prst="rect">
            <a:avLst/>
          </a:prstGeom>
          <a:noFill/>
          <a:ln>
            <a:noFill/>
          </a:ln>
        </p:spPr>
      </p:pic>
      <p:pic>
        <p:nvPicPr>
          <p:cNvPr descr="UMBC-primary-logo-CMYK-on-black.png" id="11" name="Google Shape;11;p1"/>
          <p:cNvPicPr preferRelativeResize="0"/>
          <p:nvPr/>
        </p:nvPicPr>
        <p:blipFill rotWithShape="1">
          <a:blip r:embed="rId2">
            <a:alphaModFix/>
          </a:blip>
          <a:srcRect b="0" l="0" r="0" t="0"/>
          <a:stretch/>
        </p:blipFill>
        <p:spPr>
          <a:xfrm>
            <a:off x="294287" y="86177"/>
            <a:ext cx="1749254" cy="402989"/>
          </a:xfrm>
          <a:prstGeom prst="rect">
            <a:avLst/>
          </a:prstGeom>
          <a:noFill/>
          <a:ln>
            <a:noFill/>
          </a:ln>
        </p:spPr>
      </p:pic>
      <p:pic>
        <p:nvPicPr>
          <p:cNvPr descr="corner-element.png" id="12" name="Google Shape;12;p1"/>
          <p:cNvPicPr preferRelativeResize="0"/>
          <p:nvPr/>
        </p:nvPicPr>
        <p:blipFill rotWithShape="1">
          <a:blip r:embed="rId3">
            <a:alphaModFix/>
          </a:blip>
          <a:srcRect b="0" l="0" r="0" t="0"/>
          <a:stretch/>
        </p:blipFill>
        <p:spPr>
          <a:xfrm>
            <a:off x="7919918" y="3901058"/>
            <a:ext cx="1224081" cy="1242442"/>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4"/>
    <p:sldLayoutId id="2147483649" r:id="rId5"/>
    <p:sldLayoutId id="2147483650" r:id="rId6"/>
    <p:sldLayoutId id="2147483651" r:id="rId7"/>
    <p:sldLayoutId id="2147483652" r:id="rId8"/>
    <p:sldLayoutId id="2147483653" r:id="rId9"/>
    <p:sldLayoutId id="2147483654" r:id="rId10"/>
    <p:sldLayoutId id="2147483655" r:id="rId11"/>
    <p:sldLayoutId id="2147483656" r:id="rId12"/>
    <p:sldLayoutId id="2147483657"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6.png"/><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2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25.png"/><Relationship Id="rId4" Type="http://schemas.openxmlformats.org/officeDocument/2006/relationships/hyperlink" Target="https://www.officeholidays.com/countries/usa/california"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9.png"/><Relationship Id="rId4" Type="http://schemas.openxmlformats.org/officeDocument/2006/relationships/image" Target="../media/image20.png"/><Relationship Id="rId5" Type="http://schemas.openxmlformats.org/officeDocument/2006/relationships/hyperlink" Target="https://towardsdatascience.com/calculating-distance-between-two-geolocations-in-python-26ad3afe287b"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22.png"/><Relationship Id="rId4" Type="http://schemas.openxmlformats.org/officeDocument/2006/relationships/hyperlink" Target="https://mapscaping.com/how-to-calculate-bearing-between-two-coordinates/#:~:text=In%20Microsoft%20Excel%2C%20you%20can,x%2Daxis%20and%20the%20point."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hyperlink" Target="https://www.lyft.com/bikes/bay-wheels/system-data" TargetMode="External"/><Relationship Id="rId4" Type="http://schemas.openxmlformats.org/officeDocument/2006/relationships/image" Target="../media/image7.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2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hyperlink" Target="https://www.lyft.com/bikes/bay-wheels/system-data" TargetMode="External"/><Relationship Id="rId4" Type="http://schemas.openxmlformats.org/officeDocument/2006/relationships/hyperlink" Target="https://www.officeholidays.com/countries/usa/california" TargetMode="External"/><Relationship Id="rId5" Type="http://schemas.openxmlformats.org/officeDocument/2006/relationships/hyperlink" Target="https://towardsdatascience.com/calculating-distance-between-two-geolocations-in-python-26ad3afe287b" TargetMode="External"/><Relationship Id="rId6" Type="http://schemas.openxmlformats.org/officeDocument/2006/relationships/hyperlink" Target="https://mapscaping.com/how-to-calculate-bearing-between-two-coordinates/#:~:text=In%20Microsoft%20Excel%2C%20you%20can,x%2Daxis%20and%20the%20point"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0.png"/><Relationship Id="rId4" Type="http://schemas.openxmlformats.org/officeDocument/2006/relationships/image" Target="../media/image4.png"/><Relationship Id="rId5" Type="http://schemas.openxmlformats.org/officeDocument/2006/relationships/image" Target="../media/image15.png"/><Relationship Id="rId6" Type="http://schemas.openxmlformats.org/officeDocument/2006/relationships/image" Target="../media/image27.png"/><Relationship Id="rId7"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26.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2"/>
          <p:cNvSpPr txBox="1"/>
          <p:nvPr>
            <p:ph type="ctrTitle"/>
          </p:nvPr>
        </p:nvSpPr>
        <p:spPr>
          <a:xfrm>
            <a:off x="685800" y="371475"/>
            <a:ext cx="7772400" cy="20955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SzPts val="990"/>
              <a:buNone/>
            </a:pPr>
            <a:r>
              <a:rPr b="1" lang="en" sz="3209">
                <a:highlight>
                  <a:srgbClr val="FFFFFF"/>
                </a:highlight>
                <a:latin typeface="Times New Roman"/>
                <a:ea typeface="Times New Roman"/>
                <a:cs typeface="Times New Roman"/>
                <a:sym typeface="Times New Roman"/>
              </a:rPr>
              <a:t>Urban Mobility Trends Unveiled: A Comprehensive Analysis of Lyft Bikes in San Francisco</a:t>
            </a:r>
            <a:endParaRPr sz="8700">
              <a:latin typeface="Times New Roman"/>
              <a:ea typeface="Times New Roman"/>
              <a:cs typeface="Times New Roman"/>
              <a:sym typeface="Times New Roman"/>
            </a:endParaRPr>
          </a:p>
        </p:txBody>
      </p:sp>
      <p:sp>
        <p:nvSpPr>
          <p:cNvPr id="68" name="Google Shape;68;p12"/>
          <p:cNvSpPr txBox="1"/>
          <p:nvPr>
            <p:ph idx="1" type="subTitle"/>
          </p:nvPr>
        </p:nvSpPr>
        <p:spPr>
          <a:xfrm>
            <a:off x="1371600" y="2981325"/>
            <a:ext cx="6400800" cy="1038300"/>
          </a:xfrm>
          <a:prstGeom prst="rect">
            <a:avLst/>
          </a:prstGeom>
        </p:spPr>
        <p:txBody>
          <a:bodyPr anchorCtr="0" anchor="t" bIns="45700" lIns="91425" spcFirstLastPara="1" rIns="91425" wrap="square" tIns="45700">
            <a:noAutofit/>
          </a:bodyPr>
          <a:lstStyle/>
          <a:p>
            <a:pPr indent="0" lvl="0" marL="0" rtl="0" algn="ctr">
              <a:lnSpc>
                <a:spcPct val="80000"/>
              </a:lnSpc>
              <a:spcBef>
                <a:spcPts val="640"/>
              </a:spcBef>
              <a:spcAft>
                <a:spcPts val="0"/>
              </a:spcAft>
              <a:buClr>
                <a:schemeClr val="dk1"/>
              </a:buClr>
              <a:buSzPts val="275"/>
              <a:buFont typeface="Arial"/>
              <a:buNone/>
            </a:pPr>
            <a:r>
              <a:rPr lang="en" sz="2900">
                <a:latin typeface="Times New Roman"/>
                <a:ea typeface="Times New Roman"/>
                <a:cs typeface="Times New Roman"/>
                <a:sym typeface="Times New Roman"/>
              </a:rPr>
              <a:t>Meta Team Members:</a:t>
            </a:r>
            <a:endParaRPr sz="2900">
              <a:latin typeface="Times New Roman"/>
              <a:ea typeface="Times New Roman"/>
              <a:cs typeface="Times New Roman"/>
              <a:sym typeface="Times New Roman"/>
            </a:endParaRPr>
          </a:p>
          <a:p>
            <a:pPr indent="0" lvl="0" marL="0" rtl="0" algn="ctr">
              <a:lnSpc>
                <a:spcPct val="80000"/>
              </a:lnSpc>
              <a:spcBef>
                <a:spcPts val="640"/>
              </a:spcBef>
              <a:spcAft>
                <a:spcPts val="0"/>
              </a:spcAft>
              <a:buClr>
                <a:schemeClr val="dk1"/>
              </a:buClr>
              <a:buSzPts val="275"/>
              <a:buFont typeface="Arial"/>
              <a:buNone/>
            </a:pPr>
            <a:r>
              <a:rPr lang="en" sz="1750">
                <a:solidFill>
                  <a:srgbClr val="222222"/>
                </a:solidFill>
                <a:highlight>
                  <a:schemeClr val="lt1"/>
                </a:highlight>
                <a:latin typeface="Times New Roman"/>
                <a:ea typeface="Times New Roman"/>
                <a:cs typeface="Times New Roman"/>
                <a:sym typeface="Times New Roman"/>
              </a:rPr>
              <a:t>Divya Dodla (UA03330)</a:t>
            </a:r>
            <a:endParaRPr sz="1750">
              <a:solidFill>
                <a:srgbClr val="222222"/>
              </a:solidFill>
              <a:highlight>
                <a:schemeClr val="lt1"/>
              </a:highlight>
              <a:latin typeface="Times New Roman"/>
              <a:ea typeface="Times New Roman"/>
              <a:cs typeface="Times New Roman"/>
              <a:sym typeface="Times New Roman"/>
            </a:endParaRPr>
          </a:p>
          <a:p>
            <a:pPr indent="0" lvl="0" marL="0" rtl="0" algn="ctr">
              <a:lnSpc>
                <a:spcPct val="80000"/>
              </a:lnSpc>
              <a:spcBef>
                <a:spcPts val="640"/>
              </a:spcBef>
              <a:spcAft>
                <a:spcPts val="0"/>
              </a:spcAft>
              <a:buClr>
                <a:schemeClr val="dk1"/>
              </a:buClr>
              <a:buSzPts val="275"/>
              <a:buFont typeface="Arial"/>
              <a:buNone/>
            </a:pPr>
            <a:r>
              <a:rPr lang="en" sz="1750">
                <a:solidFill>
                  <a:srgbClr val="222222"/>
                </a:solidFill>
                <a:highlight>
                  <a:schemeClr val="lt1"/>
                </a:highlight>
                <a:latin typeface="Times New Roman"/>
                <a:ea typeface="Times New Roman"/>
                <a:cs typeface="Times New Roman"/>
                <a:sym typeface="Times New Roman"/>
              </a:rPr>
              <a:t>Naren Kandregula (PW71937)</a:t>
            </a:r>
            <a:endParaRPr sz="1750">
              <a:solidFill>
                <a:srgbClr val="222222"/>
              </a:solidFill>
              <a:highlight>
                <a:schemeClr val="lt1"/>
              </a:highlight>
              <a:latin typeface="Times New Roman"/>
              <a:ea typeface="Times New Roman"/>
              <a:cs typeface="Times New Roman"/>
              <a:sym typeface="Times New Roman"/>
            </a:endParaRPr>
          </a:p>
          <a:p>
            <a:pPr indent="0" lvl="0" marL="0" rtl="0" algn="ctr">
              <a:lnSpc>
                <a:spcPct val="80000"/>
              </a:lnSpc>
              <a:spcBef>
                <a:spcPts val="640"/>
              </a:spcBef>
              <a:spcAft>
                <a:spcPts val="0"/>
              </a:spcAft>
              <a:buClr>
                <a:schemeClr val="dk1"/>
              </a:buClr>
              <a:buSzPts val="275"/>
              <a:buFont typeface="Arial"/>
              <a:buNone/>
            </a:pPr>
            <a:r>
              <a:rPr lang="en" sz="1750">
                <a:solidFill>
                  <a:srgbClr val="222222"/>
                </a:solidFill>
                <a:highlight>
                  <a:schemeClr val="lt1"/>
                </a:highlight>
                <a:latin typeface="Times New Roman"/>
                <a:ea typeface="Times New Roman"/>
                <a:cs typeface="Times New Roman"/>
                <a:sym typeface="Times New Roman"/>
              </a:rPr>
              <a:t>Sachin Dudam (GG42052)</a:t>
            </a:r>
            <a:endParaRPr sz="1750">
              <a:solidFill>
                <a:srgbClr val="222222"/>
              </a:solidFill>
              <a:highlight>
                <a:schemeClr val="lt1"/>
              </a:highlight>
              <a:latin typeface="Times New Roman"/>
              <a:ea typeface="Times New Roman"/>
              <a:cs typeface="Times New Roman"/>
              <a:sym typeface="Times New Roman"/>
            </a:endParaRPr>
          </a:p>
          <a:p>
            <a:pPr indent="0" lvl="0" marL="0" rtl="0" algn="ctr">
              <a:lnSpc>
                <a:spcPct val="80000"/>
              </a:lnSpc>
              <a:spcBef>
                <a:spcPts val="640"/>
              </a:spcBef>
              <a:spcAft>
                <a:spcPts val="0"/>
              </a:spcAft>
              <a:buSzPts val="275"/>
              <a:buNone/>
            </a:pPr>
            <a:r>
              <a:t/>
            </a:r>
            <a:endParaRPr sz="2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pic>
        <p:nvPicPr>
          <p:cNvPr id="137" name="Google Shape;137;p21"/>
          <p:cNvPicPr preferRelativeResize="0"/>
          <p:nvPr/>
        </p:nvPicPr>
        <p:blipFill>
          <a:blip r:embed="rId3">
            <a:alphaModFix/>
          </a:blip>
          <a:stretch>
            <a:fillRect/>
          </a:stretch>
        </p:blipFill>
        <p:spPr>
          <a:xfrm>
            <a:off x="152400" y="665275"/>
            <a:ext cx="8486300" cy="40909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pic>
        <p:nvPicPr>
          <p:cNvPr id="142" name="Google Shape;142;p22"/>
          <p:cNvPicPr preferRelativeResize="0"/>
          <p:nvPr/>
        </p:nvPicPr>
        <p:blipFill>
          <a:blip r:embed="rId3">
            <a:alphaModFix/>
          </a:blip>
          <a:stretch>
            <a:fillRect/>
          </a:stretch>
        </p:blipFill>
        <p:spPr>
          <a:xfrm>
            <a:off x="567425" y="701425"/>
            <a:ext cx="7538376" cy="3740650"/>
          </a:xfrm>
          <a:prstGeom prst="rect">
            <a:avLst/>
          </a:prstGeom>
          <a:noFill/>
          <a:ln>
            <a:noFill/>
          </a:ln>
        </p:spPr>
      </p:pic>
      <p:sp>
        <p:nvSpPr>
          <p:cNvPr id="143" name="Google Shape;143;p22"/>
          <p:cNvSpPr txBox="1"/>
          <p:nvPr/>
        </p:nvSpPr>
        <p:spPr>
          <a:xfrm>
            <a:off x="221063" y="4487675"/>
            <a:ext cx="8231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252525"/>
                </a:solidFill>
                <a:highlight>
                  <a:srgbClr val="FFFFFF"/>
                </a:highlight>
                <a:latin typeface="Times New Roman"/>
                <a:ea typeface="Times New Roman"/>
                <a:cs typeface="Times New Roman"/>
                <a:sym typeface="Times New Roman"/>
              </a:rPr>
              <a:t>This insight suggests that people are more likely to take shorter rides during the day, and longer rides at night.</a:t>
            </a:r>
            <a:endParaRPr sz="1600">
              <a:latin typeface="Times New Roman"/>
              <a:ea typeface="Times New Roman"/>
              <a:cs typeface="Times New Roman"/>
              <a:sym typeface="Times New Roman"/>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3"/>
          <p:cNvSpPr txBox="1"/>
          <p:nvPr/>
        </p:nvSpPr>
        <p:spPr>
          <a:xfrm>
            <a:off x="5976175" y="3811275"/>
            <a:ext cx="21591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rgbClr val="555555"/>
                </a:solidFill>
                <a:highlight>
                  <a:srgbClr val="FFFFFF"/>
                </a:highlight>
                <a:latin typeface="Courier New"/>
                <a:ea typeface="Courier New"/>
                <a:cs typeface="Courier New"/>
                <a:sym typeface="Courier New"/>
              </a:rPr>
              <a:t>+-------------+-------+</a:t>
            </a:r>
            <a:endParaRPr sz="1000">
              <a:solidFill>
                <a:srgbClr val="555555"/>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rPr lang="en" sz="1000">
                <a:solidFill>
                  <a:srgbClr val="555555"/>
                </a:solidFill>
                <a:highlight>
                  <a:srgbClr val="FFFFFF"/>
                </a:highlight>
                <a:latin typeface="Courier New"/>
                <a:ea typeface="Courier New"/>
                <a:cs typeface="Courier New"/>
                <a:sym typeface="Courier New"/>
              </a:rPr>
              <a:t>|member_casual|  count|</a:t>
            </a:r>
            <a:endParaRPr sz="1000">
              <a:solidFill>
                <a:srgbClr val="555555"/>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rPr lang="en" sz="1000">
                <a:solidFill>
                  <a:srgbClr val="555555"/>
                </a:solidFill>
                <a:highlight>
                  <a:srgbClr val="FFFFFF"/>
                </a:highlight>
                <a:latin typeface="Courier New"/>
                <a:ea typeface="Courier New"/>
                <a:cs typeface="Courier New"/>
                <a:sym typeface="Courier New"/>
              </a:rPr>
              <a:t>+-------------+-------+</a:t>
            </a:r>
            <a:endParaRPr sz="1000">
              <a:solidFill>
                <a:srgbClr val="555555"/>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rPr lang="en" sz="1000">
                <a:solidFill>
                  <a:srgbClr val="555555"/>
                </a:solidFill>
                <a:highlight>
                  <a:srgbClr val="FFFFFF"/>
                </a:highlight>
                <a:latin typeface="Courier New"/>
                <a:ea typeface="Courier New"/>
                <a:cs typeface="Courier New"/>
                <a:sym typeface="Courier New"/>
              </a:rPr>
              <a:t>|       casual|2702435|</a:t>
            </a:r>
            <a:endParaRPr sz="1000">
              <a:solidFill>
                <a:srgbClr val="555555"/>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rPr lang="en" sz="1000">
                <a:solidFill>
                  <a:srgbClr val="555555"/>
                </a:solidFill>
                <a:highlight>
                  <a:srgbClr val="FFFFFF"/>
                </a:highlight>
                <a:latin typeface="Courier New"/>
                <a:ea typeface="Courier New"/>
                <a:cs typeface="Courier New"/>
                <a:sym typeface="Courier New"/>
              </a:rPr>
              <a:t>|       member|3605719|</a:t>
            </a:r>
            <a:endParaRPr sz="1000">
              <a:solidFill>
                <a:srgbClr val="555555"/>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rPr lang="en" sz="1000">
                <a:solidFill>
                  <a:srgbClr val="555555"/>
                </a:solidFill>
                <a:highlight>
                  <a:srgbClr val="FFFFFF"/>
                </a:highlight>
                <a:latin typeface="Courier New"/>
                <a:ea typeface="Courier New"/>
                <a:cs typeface="Courier New"/>
                <a:sym typeface="Courier New"/>
              </a:rPr>
              <a:t>+-------------+-------+</a:t>
            </a:r>
            <a:endParaRPr/>
          </a:p>
        </p:txBody>
      </p:sp>
      <p:sp>
        <p:nvSpPr>
          <p:cNvPr id="149" name="Google Shape;149;p23"/>
          <p:cNvSpPr txBox="1"/>
          <p:nvPr/>
        </p:nvSpPr>
        <p:spPr>
          <a:xfrm>
            <a:off x="1650650" y="3734325"/>
            <a:ext cx="2055900" cy="126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rgbClr val="555555"/>
                </a:solidFill>
                <a:highlight>
                  <a:srgbClr val="FFFFFF"/>
                </a:highlight>
                <a:latin typeface="Courier New"/>
                <a:ea typeface="Courier New"/>
                <a:cs typeface="Courier New"/>
                <a:sym typeface="Courier New"/>
              </a:rPr>
              <a:t>+-------------+-------+</a:t>
            </a:r>
            <a:endParaRPr sz="1000">
              <a:solidFill>
                <a:srgbClr val="555555"/>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rPr lang="en" sz="1000">
                <a:solidFill>
                  <a:srgbClr val="555555"/>
                </a:solidFill>
                <a:highlight>
                  <a:srgbClr val="FFFFFF"/>
                </a:highlight>
                <a:latin typeface="Courier New"/>
                <a:ea typeface="Courier New"/>
                <a:cs typeface="Courier New"/>
                <a:sym typeface="Courier New"/>
              </a:rPr>
              <a:t>|rideable_type|  count|</a:t>
            </a:r>
            <a:endParaRPr sz="1000">
              <a:solidFill>
                <a:srgbClr val="555555"/>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rPr lang="en" sz="1000">
                <a:solidFill>
                  <a:srgbClr val="555555"/>
                </a:solidFill>
                <a:highlight>
                  <a:srgbClr val="FFFFFF"/>
                </a:highlight>
                <a:latin typeface="Courier New"/>
                <a:ea typeface="Courier New"/>
                <a:cs typeface="Courier New"/>
                <a:sym typeface="Courier New"/>
              </a:rPr>
              <a:t>+-------------+-------+</a:t>
            </a:r>
            <a:endParaRPr sz="1000">
              <a:solidFill>
                <a:srgbClr val="555555"/>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rPr lang="en" sz="1000">
                <a:solidFill>
                  <a:srgbClr val="555555"/>
                </a:solidFill>
                <a:highlight>
                  <a:srgbClr val="FFFFFF"/>
                </a:highlight>
                <a:latin typeface="Courier New"/>
                <a:ea typeface="Courier New"/>
                <a:cs typeface="Courier New"/>
                <a:sym typeface="Courier New"/>
              </a:rPr>
              <a:t>|electric_bike|4197496|</a:t>
            </a:r>
            <a:endParaRPr sz="1000">
              <a:solidFill>
                <a:srgbClr val="555555"/>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rPr lang="en" sz="1000">
                <a:solidFill>
                  <a:srgbClr val="555555"/>
                </a:solidFill>
                <a:highlight>
                  <a:srgbClr val="FFFFFF"/>
                </a:highlight>
                <a:latin typeface="Courier New"/>
                <a:ea typeface="Courier New"/>
                <a:cs typeface="Courier New"/>
                <a:sym typeface="Courier New"/>
              </a:rPr>
              <a:t>| classic_bike|2085406|</a:t>
            </a:r>
            <a:endParaRPr sz="1000">
              <a:solidFill>
                <a:srgbClr val="555555"/>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rPr lang="en" sz="1000">
                <a:solidFill>
                  <a:srgbClr val="555555"/>
                </a:solidFill>
                <a:highlight>
                  <a:srgbClr val="FFFFFF"/>
                </a:highlight>
                <a:latin typeface="Courier New"/>
                <a:ea typeface="Courier New"/>
                <a:cs typeface="Courier New"/>
                <a:sym typeface="Courier New"/>
              </a:rPr>
              <a:t>|  docked_bike|  25252|</a:t>
            </a:r>
            <a:endParaRPr sz="1000">
              <a:solidFill>
                <a:srgbClr val="555555"/>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rPr lang="en" sz="1000">
                <a:solidFill>
                  <a:srgbClr val="555555"/>
                </a:solidFill>
                <a:highlight>
                  <a:srgbClr val="FFFFFF"/>
                </a:highlight>
                <a:latin typeface="Courier New"/>
                <a:ea typeface="Courier New"/>
                <a:cs typeface="Courier New"/>
                <a:sym typeface="Courier New"/>
              </a:rPr>
              <a:t>+-------------+-------+</a:t>
            </a:r>
            <a:endParaRPr/>
          </a:p>
        </p:txBody>
      </p:sp>
      <p:pic>
        <p:nvPicPr>
          <p:cNvPr id="150" name="Google Shape;150;p23"/>
          <p:cNvPicPr preferRelativeResize="0"/>
          <p:nvPr/>
        </p:nvPicPr>
        <p:blipFill>
          <a:blip r:embed="rId3">
            <a:alphaModFix/>
          </a:blip>
          <a:stretch>
            <a:fillRect/>
          </a:stretch>
        </p:blipFill>
        <p:spPr>
          <a:xfrm>
            <a:off x="220925" y="663201"/>
            <a:ext cx="4190600" cy="3071125"/>
          </a:xfrm>
          <a:prstGeom prst="rect">
            <a:avLst/>
          </a:prstGeom>
          <a:noFill/>
          <a:ln>
            <a:noFill/>
          </a:ln>
        </p:spPr>
      </p:pic>
      <p:pic>
        <p:nvPicPr>
          <p:cNvPr id="151" name="Google Shape;151;p23"/>
          <p:cNvPicPr preferRelativeResize="0"/>
          <p:nvPr/>
        </p:nvPicPr>
        <p:blipFill>
          <a:blip r:embed="rId4">
            <a:alphaModFix/>
          </a:blip>
          <a:stretch>
            <a:fillRect/>
          </a:stretch>
        </p:blipFill>
        <p:spPr>
          <a:xfrm>
            <a:off x="5152413" y="663200"/>
            <a:ext cx="3806634" cy="30711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pic>
        <p:nvPicPr>
          <p:cNvPr id="156" name="Google Shape;156;p24"/>
          <p:cNvPicPr preferRelativeResize="0"/>
          <p:nvPr/>
        </p:nvPicPr>
        <p:blipFill>
          <a:blip r:embed="rId3">
            <a:alphaModFix/>
          </a:blip>
          <a:stretch>
            <a:fillRect/>
          </a:stretch>
        </p:blipFill>
        <p:spPr>
          <a:xfrm>
            <a:off x="1457425" y="751725"/>
            <a:ext cx="6095725" cy="3559075"/>
          </a:xfrm>
          <a:prstGeom prst="rect">
            <a:avLst/>
          </a:prstGeom>
          <a:noFill/>
          <a:ln>
            <a:noFill/>
          </a:ln>
        </p:spPr>
      </p:pic>
      <p:sp>
        <p:nvSpPr>
          <p:cNvPr id="157" name="Google Shape;157;p24"/>
          <p:cNvSpPr txBox="1"/>
          <p:nvPr/>
        </p:nvSpPr>
        <p:spPr>
          <a:xfrm>
            <a:off x="375450" y="4310800"/>
            <a:ext cx="78261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rgbClr val="252525"/>
                </a:solidFill>
                <a:highlight>
                  <a:srgbClr val="FFFFFF"/>
                </a:highlight>
              </a:rPr>
              <a:t>Lyft member rides increasing over time, while casual rider rides remain stable.</a:t>
            </a:r>
            <a:endParaRPr sz="1200">
              <a:solidFill>
                <a:srgbClr val="252525"/>
              </a:solidFill>
              <a:highlight>
                <a:srgbClr val="FFFFFF"/>
              </a:highlight>
            </a:endParaRPr>
          </a:p>
          <a:p>
            <a:pPr indent="0" lvl="0" marL="0" rtl="0" algn="l">
              <a:spcBef>
                <a:spcPts val="0"/>
              </a:spcBef>
              <a:spcAft>
                <a:spcPts val="0"/>
              </a:spcAft>
              <a:buNone/>
            </a:pPr>
            <a:r>
              <a:rPr lang="en" sz="1200">
                <a:solidFill>
                  <a:srgbClr val="252525"/>
                </a:solidFill>
                <a:highlight>
                  <a:srgbClr val="FFFFFF"/>
                </a:highlight>
              </a:rPr>
              <a:t>This insight suggests that Lyft is becoming more popular among regular riders, which could be due to a number of factors, such as the convenience and affordability of the service.</a:t>
            </a:r>
            <a:endParaRPr sz="1200">
              <a:solidFill>
                <a:srgbClr val="252525"/>
              </a:solidFill>
              <a:highlight>
                <a:srgbClr val="FFFFFF"/>
              </a:highligh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pic>
        <p:nvPicPr>
          <p:cNvPr id="162" name="Google Shape;162;p25"/>
          <p:cNvPicPr preferRelativeResize="0"/>
          <p:nvPr/>
        </p:nvPicPr>
        <p:blipFill>
          <a:blip r:embed="rId3">
            <a:alphaModFix/>
          </a:blip>
          <a:stretch>
            <a:fillRect/>
          </a:stretch>
        </p:blipFill>
        <p:spPr>
          <a:xfrm>
            <a:off x="491925" y="904350"/>
            <a:ext cx="8060349" cy="3679099"/>
          </a:xfrm>
          <a:prstGeom prst="rect">
            <a:avLst/>
          </a:prstGeom>
          <a:noFill/>
          <a:ln>
            <a:noFill/>
          </a:ln>
        </p:spPr>
      </p:pic>
      <p:sp>
        <p:nvSpPr>
          <p:cNvPr id="163" name="Google Shape;163;p25"/>
          <p:cNvSpPr txBox="1"/>
          <p:nvPr/>
        </p:nvSpPr>
        <p:spPr>
          <a:xfrm>
            <a:off x="1849625" y="4635025"/>
            <a:ext cx="57771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rgbClr val="252525"/>
                </a:solidFill>
                <a:highlight>
                  <a:srgbClr val="FFFFFF"/>
                </a:highlight>
              </a:rPr>
              <a:t>Average number of member rides higher on weekdays than on weekends.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pic>
        <p:nvPicPr>
          <p:cNvPr id="168" name="Google Shape;168;p26"/>
          <p:cNvPicPr preferRelativeResize="0"/>
          <p:nvPr/>
        </p:nvPicPr>
        <p:blipFill>
          <a:blip r:embed="rId3">
            <a:alphaModFix/>
          </a:blip>
          <a:stretch>
            <a:fillRect/>
          </a:stretch>
        </p:blipFill>
        <p:spPr>
          <a:xfrm>
            <a:off x="668200" y="677675"/>
            <a:ext cx="7548127" cy="3927949"/>
          </a:xfrm>
          <a:prstGeom prst="rect">
            <a:avLst/>
          </a:prstGeom>
          <a:noFill/>
          <a:ln>
            <a:noFill/>
          </a:ln>
        </p:spPr>
      </p:pic>
      <p:sp>
        <p:nvSpPr>
          <p:cNvPr id="169" name="Google Shape;169;p26"/>
          <p:cNvSpPr txBox="1"/>
          <p:nvPr/>
        </p:nvSpPr>
        <p:spPr>
          <a:xfrm>
            <a:off x="2100150" y="4605625"/>
            <a:ext cx="52908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rgbClr val="252525"/>
                </a:solidFill>
                <a:highlight>
                  <a:srgbClr val="FFFFFF"/>
                </a:highlight>
              </a:rPr>
              <a:t>Average number of </a:t>
            </a:r>
            <a:r>
              <a:rPr lang="en" sz="1200">
                <a:solidFill>
                  <a:srgbClr val="252525"/>
                </a:solidFill>
                <a:highlight>
                  <a:srgbClr val="FFFFFF"/>
                </a:highlight>
              </a:rPr>
              <a:t>Casual rides higher on weekends than weekdays.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pic>
        <p:nvPicPr>
          <p:cNvPr id="174" name="Google Shape;174;p27"/>
          <p:cNvPicPr preferRelativeResize="0"/>
          <p:nvPr/>
        </p:nvPicPr>
        <p:blipFill>
          <a:blip r:embed="rId3">
            <a:alphaModFix/>
          </a:blip>
          <a:stretch>
            <a:fillRect/>
          </a:stretch>
        </p:blipFill>
        <p:spPr>
          <a:xfrm>
            <a:off x="425050" y="874550"/>
            <a:ext cx="7208207" cy="3821801"/>
          </a:xfrm>
          <a:prstGeom prst="rect">
            <a:avLst/>
          </a:prstGeom>
          <a:noFill/>
          <a:ln>
            <a:noFill/>
          </a:ln>
        </p:spPr>
      </p:pic>
      <p:sp>
        <p:nvSpPr>
          <p:cNvPr id="175" name="Google Shape;175;p27"/>
          <p:cNvSpPr txBox="1"/>
          <p:nvPr/>
        </p:nvSpPr>
        <p:spPr>
          <a:xfrm>
            <a:off x="5703550" y="4067625"/>
            <a:ext cx="30000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rgbClr val="252525"/>
                </a:solidFill>
                <a:highlight>
                  <a:srgbClr val="FFFFFF"/>
                </a:highlight>
                <a:latin typeface="Times New Roman"/>
                <a:ea typeface="Times New Roman"/>
                <a:cs typeface="Times New Roman"/>
                <a:sym typeface="Times New Roman"/>
              </a:rPr>
              <a:t>Bay Wheels rides peak in the morning and evening, lowest in the middle of the day and at night.</a:t>
            </a:r>
            <a:endParaRPr>
              <a:solidFill>
                <a:schemeClr val="dk1"/>
              </a:solidFill>
              <a:latin typeface="Times New Roman"/>
              <a:ea typeface="Times New Roman"/>
              <a:cs typeface="Times New Roman"/>
              <a:sym typeface="Times New Roman"/>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pic>
        <p:nvPicPr>
          <p:cNvPr id="180" name="Google Shape;180;p28"/>
          <p:cNvPicPr preferRelativeResize="0"/>
          <p:nvPr/>
        </p:nvPicPr>
        <p:blipFill>
          <a:blip r:embed="rId3">
            <a:alphaModFix/>
          </a:blip>
          <a:stretch>
            <a:fillRect/>
          </a:stretch>
        </p:blipFill>
        <p:spPr>
          <a:xfrm>
            <a:off x="293200" y="635700"/>
            <a:ext cx="6554799" cy="4315124"/>
          </a:xfrm>
          <a:prstGeom prst="rect">
            <a:avLst/>
          </a:prstGeom>
          <a:noFill/>
          <a:ln>
            <a:noFill/>
          </a:ln>
        </p:spPr>
      </p:pic>
      <p:sp>
        <p:nvSpPr>
          <p:cNvPr id="181" name="Google Shape;181;p28"/>
          <p:cNvSpPr txBox="1"/>
          <p:nvPr/>
        </p:nvSpPr>
        <p:spPr>
          <a:xfrm>
            <a:off x="7133100" y="1849575"/>
            <a:ext cx="18285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rgbClr val="252525"/>
                </a:solidFill>
                <a:highlight>
                  <a:srgbClr val="FFFFFF"/>
                </a:highlight>
              </a:rPr>
              <a:t>The holiday column includes weekends (Saturday and Sunday) and other specified holidays, adopted from </a:t>
            </a:r>
            <a:r>
              <a:rPr lang="en" sz="1200">
                <a:solidFill>
                  <a:schemeClr val="dk1"/>
                </a:solidFill>
                <a:highlight>
                  <a:srgbClr val="FFFFFF"/>
                </a:highlight>
                <a:latin typeface="Roboto"/>
                <a:ea typeface="Roboto"/>
                <a:cs typeface="Roboto"/>
                <a:sym typeface="Roboto"/>
              </a:rPr>
              <a:t> </a:t>
            </a:r>
            <a:r>
              <a:rPr lang="en" sz="1200" u="sng">
                <a:solidFill>
                  <a:schemeClr val="hlink"/>
                </a:solidFill>
                <a:highlight>
                  <a:srgbClr val="FFFFFF"/>
                </a:highlight>
                <a:latin typeface="Roboto"/>
                <a:ea typeface="Roboto"/>
                <a:cs typeface="Roboto"/>
                <a:sym typeface="Roboto"/>
                <a:hlinkClick r:id="rId4"/>
              </a:rPr>
              <a:t>Office Holidays - California, USA</a:t>
            </a:r>
            <a:r>
              <a:rPr lang="en" sz="1200">
                <a:solidFill>
                  <a:srgbClr val="252525"/>
                </a:solidFill>
                <a:highlight>
                  <a:srgbClr val="FFFFFF"/>
                </a:highlight>
              </a:rPr>
              <a:t>.</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pic>
        <p:nvPicPr>
          <p:cNvPr id="186" name="Google Shape;186;p29"/>
          <p:cNvPicPr preferRelativeResize="0"/>
          <p:nvPr/>
        </p:nvPicPr>
        <p:blipFill>
          <a:blip r:embed="rId3">
            <a:alphaModFix/>
          </a:blip>
          <a:stretch>
            <a:fillRect/>
          </a:stretch>
        </p:blipFill>
        <p:spPr>
          <a:xfrm>
            <a:off x="263950" y="795850"/>
            <a:ext cx="4308050" cy="2785450"/>
          </a:xfrm>
          <a:prstGeom prst="rect">
            <a:avLst/>
          </a:prstGeom>
          <a:noFill/>
          <a:ln>
            <a:noFill/>
          </a:ln>
        </p:spPr>
      </p:pic>
      <p:pic>
        <p:nvPicPr>
          <p:cNvPr id="187" name="Google Shape;187;p29"/>
          <p:cNvPicPr preferRelativeResize="0"/>
          <p:nvPr/>
        </p:nvPicPr>
        <p:blipFill>
          <a:blip r:embed="rId4">
            <a:alphaModFix/>
          </a:blip>
          <a:stretch>
            <a:fillRect/>
          </a:stretch>
        </p:blipFill>
        <p:spPr>
          <a:xfrm>
            <a:off x="4765250" y="859888"/>
            <a:ext cx="4217449" cy="2657375"/>
          </a:xfrm>
          <a:prstGeom prst="rect">
            <a:avLst/>
          </a:prstGeom>
          <a:noFill/>
          <a:ln>
            <a:noFill/>
          </a:ln>
        </p:spPr>
      </p:pic>
      <p:sp>
        <p:nvSpPr>
          <p:cNvPr id="188" name="Google Shape;188;p29"/>
          <p:cNvSpPr txBox="1"/>
          <p:nvPr/>
        </p:nvSpPr>
        <p:spPr>
          <a:xfrm>
            <a:off x="759000" y="3654975"/>
            <a:ext cx="37287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rgbClr val="252525"/>
                </a:solidFill>
                <a:highlight>
                  <a:srgbClr val="FFFFFF"/>
                </a:highlight>
                <a:latin typeface="Times New Roman"/>
                <a:ea typeface="Times New Roman"/>
                <a:cs typeface="Times New Roman"/>
                <a:sym typeface="Times New Roman"/>
              </a:rPr>
              <a:t>Casual riders travel further distances than member riders, regardless of rideable type.</a:t>
            </a:r>
            <a:endParaRPr>
              <a:latin typeface="Times New Roman"/>
              <a:ea typeface="Times New Roman"/>
              <a:cs typeface="Times New Roman"/>
              <a:sym typeface="Times New Roman"/>
            </a:endParaRPr>
          </a:p>
        </p:txBody>
      </p:sp>
      <p:sp>
        <p:nvSpPr>
          <p:cNvPr id="189" name="Google Shape;189;p29"/>
          <p:cNvSpPr txBox="1"/>
          <p:nvPr/>
        </p:nvSpPr>
        <p:spPr>
          <a:xfrm>
            <a:off x="5357200" y="3654975"/>
            <a:ext cx="35517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rgbClr val="252525"/>
                </a:solidFill>
                <a:highlight>
                  <a:srgbClr val="FFFFFF"/>
                </a:highlight>
              </a:rPr>
              <a:t>Member riders travel faster than casual riders.</a:t>
            </a:r>
            <a:endParaRPr/>
          </a:p>
        </p:txBody>
      </p:sp>
      <p:sp>
        <p:nvSpPr>
          <p:cNvPr id="190" name="Google Shape;190;p29"/>
          <p:cNvSpPr txBox="1"/>
          <p:nvPr/>
        </p:nvSpPr>
        <p:spPr>
          <a:xfrm>
            <a:off x="537950" y="4209075"/>
            <a:ext cx="7862700" cy="738900"/>
          </a:xfrm>
          <a:prstGeom prst="rect">
            <a:avLst/>
          </a:prstGeom>
          <a:noFill/>
          <a:ln cap="flat" cmpd="sng" w="9525">
            <a:solidFill>
              <a:schemeClr val="lt1"/>
            </a:solidFill>
            <a:prstDash val="solid"/>
            <a:round/>
            <a:headEnd len="sm" w="sm" type="none"/>
            <a:tailEnd len="sm" w="sm" type="none"/>
          </a:ln>
        </p:spPr>
        <p:txBody>
          <a:bodyPr anchorCtr="0" anchor="t" bIns="91425" lIns="91425" spcFirstLastPara="1" rIns="91425" wrap="square" tIns="91425">
            <a:spAutoFit/>
          </a:bodyPr>
          <a:lstStyle/>
          <a:p>
            <a:pPr indent="0" lvl="0" marL="0" rtl="0" algn="just">
              <a:spcBef>
                <a:spcPts val="0"/>
              </a:spcBef>
              <a:spcAft>
                <a:spcPts val="0"/>
              </a:spcAft>
              <a:buNone/>
            </a:pPr>
            <a:r>
              <a:rPr lang="en" sz="1200">
                <a:solidFill>
                  <a:srgbClr val="252525"/>
                </a:solidFill>
                <a:highlight>
                  <a:srgbClr val="FFFFFF"/>
                </a:highlight>
                <a:latin typeface="Times New Roman"/>
                <a:ea typeface="Times New Roman"/>
                <a:cs typeface="Times New Roman"/>
                <a:sym typeface="Times New Roman"/>
              </a:rPr>
              <a:t>The geolocation distance calculation using the Haversine formula, as implemented through a User-Defined Function (UDF) and inspired by the article '</a:t>
            </a:r>
            <a:r>
              <a:rPr lang="en" sz="1200">
                <a:solidFill>
                  <a:schemeClr val="hlink"/>
                </a:solidFill>
                <a:highlight>
                  <a:srgbClr val="FFFFFF"/>
                </a:highlight>
                <a:uFill>
                  <a:noFill/>
                </a:uFill>
                <a:latin typeface="Times New Roman"/>
                <a:ea typeface="Times New Roman"/>
                <a:cs typeface="Times New Roman"/>
                <a:sym typeface="Times New Roman"/>
                <a:hlinkClick r:id="rId5"/>
              </a:rPr>
              <a:t>Calculating Distance Between Two Geolocations in Python</a:t>
            </a:r>
            <a:r>
              <a:rPr lang="en" sz="1200">
                <a:solidFill>
                  <a:srgbClr val="252525"/>
                </a:solidFill>
                <a:highlight>
                  <a:srgbClr val="FFFFFF"/>
                </a:highlight>
                <a:latin typeface="Times New Roman"/>
                <a:ea typeface="Times New Roman"/>
                <a:cs typeface="Times New Roman"/>
                <a:sym typeface="Times New Roman"/>
              </a:rPr>
              <a:t>', adds a new 'distance(miles)' column to the DataFrame using the latitude and longitudinal information and duration of rides.</a:t>
            </a:r>
            <a:endParaRPr>
              <a:solidFill>
                <a:schemeClr val="dk1"/>
              </a:solidFill>
              <a:latin typeface="Times New Roman"/>
              <a:ea typeface="Times New Roman"/>
              <a:cs typeface="Times New Roman"/>
              <a:sym typeface="Times New Roman"/>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pic>
        <p:nvPicPr>
          <p:cNvPr id="195" name="Google Shape;195;p30"/>
          <p:cNvPicPr preferRelativeResize="0"/>
          <p:nvPr/>
        </p:nvPicPr>
        <p:blipFill rotWithShape="1">
          <a:blip r:embed="rId3">
            <a:alphaModFix/>
          </a:blip>
          <a:srcRect b="5811" l="6373" r="2841" t="0"/>
          <a:stretch/>
        </p:blipFill>
        <p:spPr>
          <a:xfrm>
            <a:off x="648450" y="779900"/>
            <a:ext cx="3227600" cy="3464600"/>
          </a:xfrm>
          <a:prstGeom prst="rect">
            <a:avLst/>
          </a:prstGeom>
          <a:noFill/>
          <a:ln>
            <a:noFill/>
          </a:ln>
        </p:spPr>
      </p:pic>
      <p:sp>
        <p:nvSpPr>
          <p:cNvPr id="196" name="Google Shape;196;p30"/>
          <p:cNvSpPr txBox="1"/>
          <p:nvPr/>
        </p:nvSpPr>
        <p:spPr>
          <a:xfrm>
            <a:off x="4864550" y="1628675"/>
            <a:ext cx="3666000" cy="19857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sz="1300">
                <a:solidFill>
                  <a:schemeClr val="dk1"/>
                </a:solidFill>
                <a:latin typeface="Times New Roman"/>
                <a:ea typeface="Times New Roman"/>
                <a:cs typeface="Times New Roman"/>
                <a:sym typeface="Times New Roman"/>
              </a:rPr>
              <a:t>The largest segment, representing rides heading North, indicates a higher preference or need for travel in this direction. It might also reflect commuting patterns, which could be vital for urban planning and expansion of services. Understanding why certain directions are preferred could help Lyft optimize its network to better serve the community's transportation needs.</a:t>
            </a:r>
            <a:endParaRPr sz="1300">
              <a:solidFill>
                <a:schemeClr val="dk1"/>
              </a:solidFill>
              <a:latin typeface="Times New Roman"/>
              <a:ea typeface="Times New Roman"/>
              <a:cs typeface="Times New Roman"/>
              <a:sym typeface="Times New Roman"/>
            </a:endParaRPr>
          </a:p>
          <a:p>
            <a:pPr indent="0" lvl="0" marL="0" rtl="0" algn="just">
              <a:spcBef>
                <a:spcPts val="0"/>
              </a:spcBef>
              <a:spcAft>
                <a:spcPts val="0"/>
              </a:spcAft>
              <a:buNone/>
            </a:pPr>
            <a:r>
              <a:t/>
            </a:r>
            <a:endParaRPr sz="1300">
              <a:solidFill>
                <a:schemeClr val="dk1"/>
              </a:solidFill>
              <a:latin typeface="Times New Roman"/>
              <a:ea typeface="Times New Roman"/>
              <a:cs typeface="Times New Roman"/>
              <a:sym typeface="Times New Roman"/>
            </a:endParaRPr>
          </a:p>
        </p:txBody>
      </p:sp>
      <p:sp>
        <p:nvSpPr>
          <p:cNvPr id="197" name="Google Shape;197;p30"/>
          <p:cNvSpPr txBox="1"/>
          <p:nvPr/>
        </p:nvSpPr>
        <p:spPr>
          <a:xfrm>
            <a:off x="648450" y="4310825"/>
            <a:ext cx="7575300" cy="7389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sz="1200">
                <a:latin typeface="Times New Roman"/>
                <a:ea typeface="Times New Roman"/>
                <a:cs typeface="Times New Roman"/>
                <a:sym typeface="Times New Roman"/>
              </a:rPr>
              <a:t>Inspired by the method detailed in the </a:t>
            </a:r>
            <a:r>
              <a:rPr lang="en" sz="1200">
                <a:solidFill>
                  <a:schemeClr val="hlink"/>
                </a:solidFill>
                <a:highlight>
                  <a:srgbClr val="FFFFFF"/>
                </a:highlight>
                <a:uFill>
                  <a:noFill/>
                </a:uFill>
                <a:latin typeface="Times New Roman"/>
                <a:ea typeface="Times New Roman"/>
                <a:cs typeface="Times New Roman"/>
                <a:sym typeface="Times New Roman"/>
                <a:hlinkClick r:id="rId4"/>
              </a:rPr>
              <a:t>mapscaping</a:t>
            </a:r>
            <a:r>
              <a:rPr lang="en" sz="1200">
                <a:latin typeface="Times New Roman"/>
                <a:ea typeface="Times New Roman"/>
                <a:cs typeface="Times New Roman"/>
                <a:sym typeface="Times New Roman"/>
              </a:rPr>
              <a:t> reference, a User-Defined Function (UDF) is implemented to calculate the bearing between geographical coordinates, offering valuable insights into the direction of movement for analyzing ride patterns and trends in the dataset.</a:t>
            </a:r>
            <a:endParaRPr sz="1200">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3"/>
          <p:cNvSpPr txBox="1"/>
          <p:nvPr>
            <p:ph type="title"/>
          </p:nvPr>
        </p:nvSpPr>
        <p:spPr>
          <a:xfrm>
            <a:off x="457200" y="702644"/>
            <a:ext cx="8229600" cy="6441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 sz="2500">
                <a:latin typeface="Times New Roman"/>
                <a:ea typeface="Times New Roman"/>
                <a:cs typeface="Times New Roman"/>
                <a:sym typeface="Times New Roman"/>
              </a:rPr>
              <a:t>Project </a:t>
            </a:r>
            <a:r>
              <a:rPr lang="en" sz="2500">
                <a:latin typeface="Times New Roman"/>
                <a:ea typeface="Times New Roman"/>
                <a:cs typeface="Times New Roman"/>
                <a:sym typeface="Times New Roman"/>
              </a:rPr>
              <a:t>Description</a:t>
            </a:r>
            <a:endParaRPr sz="2500">
              <a:latin typeface="Times New Roman"/>
              <a:ea typeface="Times New Roman"/>
              <a:cs typeface="Times New Roman"/>
              <a:sym typeface="Times New Roman"/>
            </a:endParaRPr>
          </a:p>
        </p:txBody>
      </p:sp>
      <p:sp>
        <p:nvSpPr>
          <p:cNvPr id="74" name="Google Shape;74;p13"/>
          <p:cNvSpPr txBox="1"/>
          <p:nvPr>
            <p:ph idx="1" type="body"/>
          </p:nvPr>
        </p:nvSpPr>
        <p:spPr>
          <a:xfrm>
            <a:off x="457200" y="1390650"/>
            <a:ext cx="5934000" cy="3693900"/>
          </a:xfrm>
          <a:prstGeom prst="rect">
            <a:avLst/>
          </a:prstGeom>
        </p:spPr>
        <p:txBody>
          <a:bodyPr anchorCtr="0" anchor="t" bIns="45700" lIns="91425" spcFirstLastPara="1" rIns="91425" wrap="square" tIns="45700">
            <a:noAutofit/>
          </a:bodyPr>
          <a:lstStyle/>
          <a:p>
            <a:pPr indent="0" lvl="0" marL="0" rtl="0" algn="just">
              <a:lnSpc>
                <a:spcPct val="150000"/>
              </a:lnSpc>
              <a:spcBef>
                <a:spcPts val="360"/>
              </a:spcBef>
              <a:spcAft>
                <a:spcPts val="0"/>
              </a:spcAft>
              <a:buNone/>
            </a:pPr>
            <a:r>
              <a:rPr b="1" lang="en" sz="1350">
                <a:highlight>
                  <a:srgbClr val="FFFFFF"/>
                </a:highlight>
                <a:latin typeface="Times New Roman"/>
                <a:ea typeface="Times New Roman"/>
                <a:cs typeface="Times New Roman"/>
                <a:sym typeface="Times New Roman"/>
              </a:rPr>
              <a:t>GOAL :</a:t>
            </a:r>
            <a:r>
              <a:rPr lang="en" sz="1350">
                <a:highlight>
                  <a:srgbClr val="FFFFFF"/>
                </a:highlight>
                <a:latin typeface="Times New Roman"/>
                <a:ea typeface="Times New Roman"/>
                <a:cs typeface="Times New Roman"/>
                <a:sym typeface="Times New Roman"/>
              </a:rPr>
              <a:t> </a:t>
            </a:r>
            <a:r>
              <a:rPr lang="en" sz="1350">
                <a:latin typeface="Times New Roman"/>
                <a:ea typeface="Times New Roman"/>
                <a:cs typeface="Times New Roman"/>
                <a:sym typeface="Times New Roman"/>
              </a:rPr>
              <a:t>To analyze lyft </a:t>
            </a:r>
            <a:r>
              <a:rPr lang="en" sz="1350">
                <a:solidFill>
                  <a:schemeClr val="hlink"/>
                </a:solidFill>
                <a:highlight>
                  <a:srgbClr val="FFFFFF"/>
                </a:highlight>
                <a:uFill>
                  <a:noFill/>
                </a:uFill>
                <a:latin typeface="Times New Roman"/>
                <a:ea typeface="Times New Roman"/>
                <a:cs typeface="Times New Roman"/>
                <a:sym typeface="Times New Roman"/>
                <a:hlinkClick r:id="rId3"/>
              </a:rPr>
              <a:t>Bay Wheels System Data</a:t>
            </a:r>
            <a:r>
              <a:rPr lang="en" sz="1350">
                <a:latin typeface="Times New Roman"/>
                <a:ea typeface="Times New Roman"/>
                <a:cs typeface="Times New Roman"/>
                <a:sym typeface="Times New Roman"/>
              </a:rPr>
              <a:t> of San Francisco Bay Area from the years 2021-2023 by</a:t>
            </a:r>
            <a:r>
              <a:rPr lang="en" sz="1350">
                <a:latin typeface="Times New Roman"/>
                <a:ea typeface="Times New Roman"/>
                <a:cs typeface="Times New Roman"/>
                <a:sym typeface="Times New Roman"/>
              </a:rPr>
              <a:t> performing Big Data operations, feature engineering, generating visualizations (EDA), and building prediction model based on the principles of Big Data to </a:t>
            </a:r>
            <a:r>
              <a:rPr lang="en" sz="1350">
                <a:latin typeface="Times New Roman"/>
                <a:ea typeface="Times New Roman"/>
                <a:cs typeface="Times New Roman"/>
                <a:sym typeface="Times New Roman"/>
              </a:rPr>
              <a:t>predict the potential bike availability at specific stations. </a:t>
            </a:r>
            <a:endParaRPr sz="1350">
              <a:latin typeface="Times New Roman"/>
              <a:ea typeface="Times New Roman"/>
              <a:cs typeface="Times New Roman"/>
              <a:sym typeface="Times New Roman"/>
            </a:endParaRPr>
          </a:p>
          <a:p>
            <a:pPr indent="0" lvl="0" marL="0" rtl="0" algn="just">
              <a:lnSpc>
                <a:spcPct val="150000"/>
              </a:lnSpc>
              <a:spcBef>
                <a:spcPts val="360"/>
              </a:spcBef>
              <a:spcAft>
                <a:spcPts val="0"/>
              </a:spcAft>
              <a:buNone/>
            </a:pPr>
            <a:r>
              <a:rPr b="1" lang="en" sz="1350">
                <a:latin typeface="Times New Roman"/>
                <a:ea typeface="Times New Roman"/>
                <a:cs typeface="Times New Roman"/>
                <a:sym typeface="Times New Roman"/>
              </a:rPr>
              <a:t>DATA : </a:t>
            </a:r>
            <a:endParaRPr b="1" sz="1350">
              <a:latin typeface="Times New Roman"/>
              <a:ea typeface="Times New Roman"/>
              <a:cs typeface="Times New Roman"/>
              <a:sym typeface="Times New Roman"/>
            </a:endParaRPr>
          </a:p>
          <a:p>
            <a:pPr indent="-314325" lvl="0" marL="457200" rtl="0" algn="just">
              <a:lnSpc>
                <a:spcPct val="150000"/>
              </a:lnSpc>
              <a:spcBef>
                <a:spcPts val="0"/>
              </a:spcBef>
              <a:spcAft>
                <a:spcPts val="0"/>
              </a:spcAft>
              <a:buSzPts val="1350"/>
              <a:buFont typeface="Times New Roman"/>
              <a:buChar char="●"/>
            </a:pPr>
            <a:r>
              <a:rPr lang="en" sz="1350">
                <a:latin typeface="Times New Roman"/>
                <a:ea typeface="Times New Roman"/>
                <a:cs typeface="Times New Roman"/>
                <a:sym typeface="Times New Roman"/>
              </a:rPr>
              <a:t>Size of dataset: Approximately 1.24 GB.</a:t>
            </a:r>
            <a:endParaRPr sz="1350">
              <a:latin typeface="Times New Roman"/>
              <a:ea typeface="Times New Roman"/>
              <a:cs typeface="Times New Roman"/>
              <a:sym typeface="Times New Roman"/>
            </a:endParaRPr>
          </a:p>
          <a:p>
            <a:pPr indent="-314325" lvl="0" marL="457200" rtl="0" algn="just">
              <a:lnSpc>
                <a:spcPct val="150000"/>
              </a:lnSpc>
              <a:spcBef>
                <a:spcPts val="0"/>
              </a:spcBef>
              <a:spcAft>
                <a:spcPts val="0"/>
              </a:spcAft>
              <a:buSzPts val="1350"/>
              <a:buFont typeface="Times New Roman"/>
              <a:buChar char="●"/>
            </a:pPr>
            <a:r>
              <a:rPr lang="en" sz="1350">
                <a:latin typeface="Times New Roman"/>
                <a:ea typeface="Times New Roman"/>
                <a:cs typeface="Times New Roman"/>
                <a:sym typeface="Times New Roman"/>
              </a:rPr>
              <a:t>Number of Records: 6,625,912 individual records.</a:t>
            </a:r>
            <a:endParaRPr sz="1350">
              <a:latin typeface="Times New Roman"/>
              <a:ea typeface="Times New Roman"/>
              <a:cs typeface="Times New Roman"/>
              <a:sym typeface="Times New Roman"/>
            </a:endParaRPr>
          </a:p>
          <a:p>
            <a:pPr indent="0" lvl="0" marL="0" rtl="0" algn="just">
              <a:lnSpc>
                <a:spcPct val="150000"/>
              </a:lnSpc>
              <a:spcBef>
                <a:spcPts val="0"/>
              </a:spcBef>
              <a:spcAft>
                <a:spcPts val="0"/>
              </a:spcAft>
              <a:buNone/>
            </a:pPr>
            <a:r>
              <a:rPr lang="en" sz="1350">
                <a:solidFill>
                  <a:srgbClr val="252525"/>
                </a:solidFill>
                <a:highlight>
                  <a:srgbClr val="FFFFFF"/>
                </a:highlight>
                <a:latin typeface="Times New Roman"/>
                <a:ea typeface="Times New Roman"/>
                <a:cs typeface="Times New Roman"/>
                <a:sym typeface="Times New Roman"/>
              </a:rPr>
              <a:t>The large dataset size necessitates leveraging distributed computing capabilities, and the complexity of the analysis demands scalable solutions to extract actionable insights from the wealth of information within the Lyft Bay Wheels System Data</a:t>
            </a:r>
            <a:endParaRPr sz="1350">
              <a:latin typeface="Times New Roman"/>
              <a:ea typeface="Times New Roman"/>
              <a:cs typeface="Times New Roman"/>
              <a:sym typeface="Times New Roman"/>
            </a:endParaRPr>
          </a:p>
        </p:txBody>
      </p:sp>
      <p:pic>
        <p:nvPicPr>
          <p:cNvPr id="75" name="Google Shape;75;p13"/>
          <p:cNvPicPr preferRelativeResize="0"/>
          <p:nvPr/>
        </p:nvPicPr>
        <p:blipFill>
          <a:blip r:embed="rId4">
            <a:alphaModFix/>
          </a:blip>
          <a:stretch>
            <a:fillRect/>
          </a:stretch>
        </p:blipFill>
        <p:spPr>
          <a:xfrm>
            <a:off x="6391200" y="1957138"/>
            <a:ext cx="2582551" cy="2290476"/>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pic>
        <p:nvPicPr>
          <p:cNvPr id="202" name="Google Shape;202;p31"/>
          <p:cNvPicPr preferRelativeResize="0"/>
          <p:nvPr/>
        </p:nvPicPr>
        <p:blipFill>
          <a:blip r:embed="rId3">
            <a:alphaModFix/>
          </a:blip>
          <a:stretch>
            <a:fillRect/>
          </a:stretch>
        </p:blipFill>
        <p:spPr>
          <a:xfrm>
            <a:off x="572450" y="657475"/>
            <a:ext cx="5632199" cy="4370449"/>
          </a:xfrm>
          <a:prstGeom prst="rect">
            <a:avLst/>
          </a:prstGeom>
          <a:noFill/>
          <a:ln>
            <a:noFill/>
          </a:ln>
        </p:spPr>
      </p:pic>
      <p:sp>
        <p:nvSpPr>
          <p:cNvPr id="203" name="Google Shape;203;p31"/>
          <p:cNvSpPr txBox="1"/>
          <p:nvPr/>
        </p:nvSpPr>
        <p:spPr>
          <a:xfrm>
            <a:off x="6492000" y="2159075"/>
            <a:ext cx="2499000" cy="7389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sz="1200">
                <a:solidFill>
                  <a:srgbClr val="252525"/>
                </a:solidFill>
                <a:highlight>
                  <a:srgbClr val="FFFFFF"/>
                </a:highlight>
                <a:latin typeface="Times New Roman"/>
                <a:ea typeface="Times New Roman"/>
                <a:cs typeface="Times New Roman"/>
                <a:sym typeface="Times New Roman"/>
              </a:rPr>
              <a:t>The correlation matrix shows how different features of Lyft Bay wheels rides are related to each other.</a:t>
            </a:r>
            <a:endParaRPr>
              <a:latin typeface="Times New Roman"/>
              <a:ea typeface="Times New Roman"/>
              <a:cs typeface="Times New Roman"/>
              <a:sym typeface="Times New Roman"/>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32"/>
          <p:cNvSpPr txBox="1"/>
          <p:nvPr/>
        </p:nvSpPr>
        <p:spPr>
          <a:xfrm>
            <a:off x="176850" y="669675"/>
            <a:ext cx="8157300" cy="569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500">
                <a:solidFill>
                  <a:srgbClr val="252525"/>
                </a:solidFill>
                <a:highlight>
                  <a:srgbClr val="FFFFFF"/>
                </a:highlight>
                <a:latin typeface="Times New Roman"/>
                <a:ea typeface="Times New Roman"/>
                <a:cs typeface="Times New Roman"/>
                <a:sym typeface="Times New Roman"/>
              </a:rPr>
              <a:t>P</a:t>
            </a:r>
            <a:r>
              <a:rPr lang="en" sz="2500">
                <a:solidFill>
                  <a:srgbClr val="252525"/>
                </a:solidFill>
                <a:highlight>
                  <a:srgbClr val="FFFFFF"/>
                </a:highlight>
                <a:latin typeface="Times New Roman"/>
                <a:ea typeface="Times New Roman"/>
                <a:cs typeface="Times New Roman"/>
                <a:sym typeface="Times New Roman"/>
              </a:rPr>
              <a:t>redicting Potential Bike Availability at Specific Stations</a:t>
            </a:r>
            <a:endParaRPr sz="2700">
              <a:highlight>
                <a:srgbClr val="FFFFFF"/>
              </a:highlight>
              <a:latin typeface="Times New Roman"/>
              <a:ea typeface="Times New Roman"/>
              <a:cs typeface="Times New Roman"/>
              <a:sym typeface="Times New Roman"/>
            </a:endParaRPr>
          </a:p>
        </p:txBody>
      </p:sp>
      <p:sp>
        <p:nvSpPr>
          <p:cNvPr id="209" name="Google Shape;209;p32"/>
          <p:cNvSpPr txBox="1"/>
          <p:nvPr/>
        </p:nvSpPr>
        <p:spPr>
          <a:xfrm>
            <a:off x="361075" y="1192875"/>
            <a:ext cx="7906800" cy="17547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b="1" lang="en" sz="1200">
                <a:latin typeface="Times New Roman"/>
                <a:ea typeface="Times New Roman"/>
                <a:cs typeface="Times New Roman"/>
                <a:sym typeface="Times New Roman"/>
              </a:rPr>
              <a:t>Bike Availability Prediction Workflow:</a:t>
            </a:r>
            <a:endParaRPr b="1" sz="1200">
              <a:latin typeface="Times New Roman"/>
              <a:ea typeface="Times New Roman"/>
              <a:cs typeface="Times New Roman"/>
              <a:sym typeface="Times New Roman"/>
            </a:endParaRPr>
          </a:p>
          <a:p>
            <a:pPr indent="-304800" lvl="0" marL="457200" rtl="0" algn="l">
              <a:lnSpc>
                <a:spcPct val="150000"/>
              </a:lnSpc>
              <a:spcBef>
                <a:spcPts val="0"/>
              </a:spcBef>
              <a:spcAft>
                <a:spcPts val="0"/>
              </a:spcAft>
              <a:buSzPts val="1200"/>
              <a:buFont typeface="Times New Roman"/>
              <a:buChar char="●"/>
            </a:pPr>
            <a:r>
              <a:rPr lang="en" sz="1200">
                <a:latin typeface="Times New Roman"/>
                <a:ea typeface="Times New Roman"/>
                <a:cs typeface="Times New Roman"/>
                <a:sym typeface="Times New Roman"/>
              </a:rPr>
              <a:t>Calculate hourly ride counts, create DataFrames, and join.</a:t>
            </a:r>
            <a:endParaRPr sz="1200">
              <a:latin typeface="Times New Roman"/>
              <a:ea typeface="Times New Roman"/>
              <a:cs typeface="Times New Roman"/>
              <a:sym typeface="Times New Roman"/>
            </a:endParaRPr>
          </a:p>
          <a:p>
            <a:pPr indent="-304800" lvl="0" marL="457200" rtl="0" algn="l">
              <a:lnSpc>
                <a:spcPct val="150000"/>
              </a:lnSpc>
              <a:spcBef>
                <a:spcPts val="0"/>
              </a:spcBef>
              <a:spcAft>
                <a:spcPts val="0"/>
              </a:spcAft>
              <a:buSzPts val="1200"/>
              <a:buFont typeface="Times New Roman"/>
              <a:buChar char="●"/>
            </a:pPr>
            <a:r>
              <a:rPr lang="en" sz="1200">
                <a:latin typeface="Times New Roman"/>
                <a:ea typeface="Times New Roman"/>
                <a:cs typeface="Times New Roman"/>
                <a:sym typeface="Times New Roman"/>
              </a:rPr>
              <a:t>Handle missing values, aggregate counts, and compute availability.</a:t>
            </a:r>
            <a:endParaRPr sz="1200">
              <a:latin typeface="Times New Roman"/>
              <a:ea typeface="Times New Roman"/>
              <a:cs typeface="Times New Roman"/>
              <a:sym typeface="Times New Roman"/>
            </a:endParaRPr>
          </a:p>
          <a:p>
            <a:pPr indent="-304800" lvl="0" marL="457200" rtl="0" algn="l">
              <a:lnSpc>
                <a:spcPct val="150000"/>
              </a:lnSpc>
              <a:spcBef>
                <a:spcPts val="0"/>
              </a:spcBef>
              <a:spcAft>
                <a:spcPts val="0"/>
              </a:spcAft>
              <a:buSzPts val="1200"/>
              <a:buFont typeface="Times New Roman"/>
              <a:buChar char="●"/>
            </a:pPr>
            <a:r>
              <a:rPr lang="en" sz="1200">
                <a:latin typeface="Times New Roman"/>
                <a:ea typeface="Times New Roman"/>
                <a:cs typeface="Times New Roman"/>
                <a:sym typeface="Times New Roman"/>
              </a:rPr>
              <a:t>Merge availability info with the original data.</a:t>
            </a:r>
            <a:endParaRPr sz="1200">
              <a:latin typeface="Times New Roman"/>
              <a:ea typeface="Times New Roman"/>
              <a:cs typeface="Times New Roman"/>
              <a:sym typeface="Times New Roman"/>
            </a:endParaRPr>
          </a:p>
          <a:p>
            <a:pPr indent="-304800" lvl="0" marL="457200" rtl="0" algn="l">
              <a:lnSpc>
                <a:spcPct val="150000"/>
              </a:lnSpc>
              <a:spcBef>
                <a:spcPts val="0"/>
              </a:spcBef>
              <a:spcAft>
                <a:spcPts val="0"/>
              </a:spcAft>
              <a:buSzPts val="1200"/>
              <a:buFont typeface="Times New Roman"/>
              <a:buChar char="●"/>
            </a:pPr>
            <a:r>
              <a:rPr lang="en" sz="1200">
                <a:latin typeface="Times New Roman"/>
                <a:ea typeface="Times New Roman"/>
                <a:cs typeface="Times New Roman"/>
                <a:sym typeface="Times New Roman"/>
              </a:rPr>
              <a:t>Select features, transform for ML, and train Machine Learning Algorithms.</a:t>
            </a:r>
            <a:endParaRPr sz="1200">
              <a:latin typeface="Times New Roman"/>
              <a:ea typeface="Times New Roman"/>
              <a:cs typeface="Times New Roman"/>
              <a:sym typeface="Times New Roman"/>
            </a:endParaRPr>
          </a:p>
          <a:p>
            <a:pPr indent="0" lvl="0" marL="0" rtl="0" algn="l">
              <a:lnSpc>
                <a:spcPct val="150000"/>
              </a:lnSpc>
              <a:spcBef>
                <a:spcPts val="0"/>
              </a:spcBef>
              <a:spcAft>
                <a:spcPts val="0"/>
              </a:spcAft>
              <a:buNone/>
            </a:pPr>
            <a:r>
              <a:rPr lang="en" sz="1200">
                <a:latin typeface="Times New Roman"/>
                <a:ea typeface="Times New Roman"/>
                <a:cs typeface="Times New Roman"/>
                <a:sym typeface="Times New Roman"/>
              </a:rPr>
              <a:t>Overall, the ML encompasses preprocessing, feature engineering, and machine learning to predict potential bike availability.</a:t>
            </a:r>
            <a:endParaRPr sz="1200">
              <a:latin typeface="Times New Roman"/>
              <a:ea typeface="Times New Roman"/>
              <a:cs typeface="Times New Roman"/>
              <a:sym typeface="Times New Roman"/>
            </a:endParaRPr>
          </a:p>
        </p:txBody>
      </p:sp>
      <p:sp>
        <p:nvSpPr>
          <p:cNvPr id="210" name="Google Shape;210;p32"/>
          <p:cNvSpPr txBox="1"/>
          <p:nvPr/>
        </p:nvSpPr>
        <p:spPr>
          <a:xfrm>
            <a:off x="405300" y="3050725"/>
            <a:ext cx="6639300" cy="17547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b="1" lang="en" sz="1200">
                <a:solidFill>
                  <a:srgbClr val="252525"/>
                </a:solidFill>
                <a:highlight>
                  <a:srgbClr val="FFFFFF"/>
                </a:highlight>
                <a:latin typeface="Times New Roman"/>
                <a:ea typeface="Times New Roman"/>
                <a:cs typeface="Times New Roman"/>
                <a:sym typeface="Times New Roman"/>
              </a:rPr>
              <a:t>Availability column Assumptions:</a:t>
            </a:r>
            <a:endParaRPr b="1" sz="1200">
              <a:solidFill>
                <a:srgbClr val="252525"/>
              </a:solidFill>
              <a:highlight>
                <a:srgbClr val="FFFFFF"/>
              </a:highlight>
              <a:latin typeface="Times New Roman"/>
              <a:ea typeface="Times New Roman"/>
              <a:cs typeface="Times New Roman"/>
              <a:sym typeface="Times New Roman"/>
            </a:endParaRPr>
          </a:p>
          <a:p>
            <a:pPr indent="-304800" lvl="0" marL="457200" rtl="0" algn="l">
              <a:lnSpc>
                <a:spcPct val="150000"/>
              </a:lnSpc>
              <a:spcBef>
                <a:spcPts val="0"/>
              </a:spcBef>
              <a:spcAft>
                <a:spcPts val="0"/>
              </a:spcAft>
              <a:buClr>
                <a:srgbClr val="252525"/>
              </a:buClr>
              <a:buSzPts val="1200"/>
              <a:buFont typeface="Times New Roman"/>
              <a:buChar char="●"/>
            </a:pPr>
            <a:r>
              <a:rPr lang="en" sz="1200">
                <a:solidFill>
                  <a:srgbClr val="252525"/>
                </a:solidFill>
                <a:highlight>
                  <a:srgbClr val="FFFFFF"/>
                </a:highlight>
                <a:latin typeface="Times New Roman"/>
                <a:ea typeface="Times New Roman"/>
                <a:cs typeface="Times New Roman"/>
                <a:sym typeface="Times New Roman"/>
              </a:rPr>
              <a:t>Positive differences imply increased availability, assuming immediate reflection.</a:t>
            </a:r>
            <a:endParaRPr sz="1200">
              <a:solidFill>
                <a:srgbClr val="252525"/>
              </a:solidFill>
              <a:highlight>
                <a:srgbClr val="FFFFFF"/>
              </a:highlight>
              <a:latin typeface="Times New Roman"/>
              <a:ea typeface="Times New Roman"/>
              <a:cs typeface="Times New Roman"/>
              <a:sym typeface="Times New Roman"/>
            </a:endParaRPr>
          </a:p>
          <a:p>
            <a:pPr indent="-304800" lvl="0" marL="457200" rtl="0" algn="l">
              <a:lnSpc>
                <a:spcPct val="150000"/>
              </a:lnSpc>
              <a:spcBef>
                <a:spcPts val="0"/>
              </a:spcBef>
              <a:spcAft>
                <a:spcPts val="0"/>
              </a:spcAft>
              <a:buClr>
                <a:srgbClr val="252525"/>
              </a:buClr>
              <a:buSzPts val="1200"/>
              <a:buFont typeface="Times New Roman"/>
              <a:buChar char="●"/>
            </a:pPr>
            <a:r>
              <a:rPr lang="en" sz="1200">
                <a:solidFill>
                  <a:srgbClr val="252525"/>
                </a:solidFill>
                <a:highlight>
                  <a:srgbClr val="FFFFFF"/>
                </a:highlight>
                <a:latin typeface="Times New Roman"/>
                <a:ea typeface="Times New Roman"/>
                <a:cs typeface="Times New Roman"/>
                <a:sym typeface="Times New Roman"/>
              </a:rPr>
              <a:t>Negative differences set to 0 uniformly, potentially overlooking fluctuations.</a:t>
            </a:r>
            <a:endParaRPr sz="1200">
              <a:solidFill>
                <a:srgbClr val="252525"/>
              </a:solidFill>
              <a:highlight>
                <a:srgbClr val="FFFFFF"/>
              </a:highlight>
              <a:latin typeface="Times New Roman"/>
              <a:ea typeface="Times New Roman"/>
              <a:cs typeface="Times New Roman"/>
              <a:sym typeface="Times New Roman"/>
            </a:endParaRPr>
          </a:p>
          <a:p>
            <a:pPr indent="-304800" lvl="0" marL="457200" rtl="0" algn="l">
              <a:lnSpc>
                <a:spcPct val="150000"/>
              </a:lnSpc>
              <a:spcBef>
                <a:spcPts val="0"/>
              </a:spcBef>
              <a:spcAft>
                <a:spcPts val="0"/>
              </a:spcAft>
              <a:buClr>
                <a:srgbClr val="252525"/>
              </a:buClr>
              <a:buSzPts val="1200"/>
              <a:buFont typeface="Times New Roman"/>
              <a:buChar char="●"/>
            </a:pPr>
            <a:r>
              <a:rPr lang="en" sz="1200">
                <a:solidFill>
                  <a:srgbClr val="252525"/>
                </a:solidFill>
                <a:highlight>
                  <a:srgbClr val="FFFFFF"/>
                </a:highlight>
                <a:latin typeface="Times New Roman"/>
                <a:ea typeface="Times New Roman"/>
                <a:cs typeface="Times New Roman"/>
                <a:sym typeface="Times New Roman"/>
              </a:rPr>
              <a:t>Binary classification (0 or 1) simplifies availability, missing nuanced variations.</a:t>
            </a:r>
            <a:endParaRPr sz="1200">
              <a:solidFill>
                <a:srgbClr val="252525"/>
              </a:solidFill>
              <a:highlight>
                <a:srgbClr val="FFFFFF"/>
              </a:highlight>
              <a:latin typeface="Times New Roman"/>
              <a:ea typeface="Times New Roman"/>
              <a:cs typeface="Times New Roman"/>
              <a:sym typeface="Times New Roman"/>
            </a:endParaRPr>
          </a:p>
          <a:p>
            <a:pPr indent="-304800" lvl="0" marL="457200" rtl="0" algn="l">
              <a:lnSpc>
                <a:spcPct val="150000"/>
              </a:lnSpc>
              <a:spcBef>
                <a:spcPts val="0"/>
              </a:spcBef>
              <a:spcAft>
                <a:spcPts val="0"/>
              </a:spcAft>
              <a:buClr>
                <a:srgbClr val="252525"/>
              </a:buClr>
              <a:buSzPts val="1200"/>
              <a:buFont typeface="Times New Roman"/>
              <a:buChar char="●"/>
            </a:pPr>
            <a:r>
              <a:rPr lang="en" sz="1200">
                <a:solidFill>
                  <a:srgbClr val="252525"/>
                </a:solidFill>
                <a:highlight>
                  <a:srgbClr val="FFFFFF"/>
                </a:highlight>
                <a:latin typeface="Times New Roman"/>
                <a:ea typeface="Times New Roman"/>
                <a:cs typeface="Times New Roman"/>
                <a:sym typeface="Times New Roman"/>
              </a:rPr>
              <a:t>Null values filled with 0 assume no rides mean no availability, potentially inaccurately handling missing data.</a:t>
            </a:r>
            <a:endParaRPr>
              <a:latin typeface="Times New Roman"/>
              <a:ea typeface="Times New Roman"/>
              <a:cs typeface="Times New Roman"/>
              <a:sym typeface="Times New Roman"/>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33"/>
          <p:cNvSpPr txBox="1"/>
          <p:nvPr>
            <p:ph type="title"/>
          </p:nvPr>
        </p:nvSpPr>
        <p:spPr>
          <a:xfrm>
            <a:off x="457200" y="702644"/>
            <a:ext cx="8229600" cy="6441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SzPts val="990"/>
              <a:buNone/>
            </a:pPr>
            <a:r>
              <a:rPr lang="en" sz="2500">
                <a:latin typeface="Times New Roman"/>
                <a:ea typeface="Times New Roman"/>
                <a:cs typeface="Times New Roman"/>
                <a:sym typeface="Times New Roman"/>
              </a:rPr>
              <a:t>Machine Learning Model Performance Evaluation</a:t>
            </a:r>
            <a:endParaRPr sz="2500">
              <a:latin typeface="Times New Roman"/>
              <a:ea typeface="Times New Roman"/>
              <a:cs typeface="Times New Roman"/>
              <a:sym typeface="Times New Roman"/>
            </a:endParaRPr>
          </a:p>
        </p:txBody>
      </p:sp>
      <p:sp>
        <p:nvSpPr>
          <p:cNvPr id="216" name="Google Shape;216;p33"/>
          <p:cNvSpPr txBox="1"/>
          <p:nvPr>
            <p:ph idx="1" type="body"/>
          </p:nvPr>
        </p:nvSpPr>
        <p:spPr>
          <a:xfrm>
            <a:off x="457200" y="1411225"/>
            <a:ext cx="8229600" cy="3284700"/>
          </a:xfrm>
          <a:prstGeom prst="rect">
            <a:avLst/>
          </a:prstGeom>
        </p:spPr>
        <p:txBody>
          <a:bodyPr anchorCtr="0" anchor="t" bIns="45700" lIns="91425" spcFirstLastPara="1" rIns="91425" wrap="square" tIns="45700">
            <a:noAutofit/>
          </a:bodyPr>
          <a:lstStyle/>
          <a:p>
            <a:pPr indent="0" lvl="0" marL="0" rtl="0" algn="l">
              <a:lnSpc>
                <a:spcPct val="160000"/>
              </a:lnSpc>
              <a:spcBef>
                <a:spcPts val="0"/>
              </a:spcBef>
              <a:spcAft>
                <a:spcPts val="0"/>
              </a:spcAft>
              <a:buClr>
                <a:schemeClr val="dk1"/>
              </a:buClr>
              <a:buSzPts val="1100"/>
              <a:buFont typeface="Arial"/>
              <a:buNone/>
            </a:pPr>
            <a:r>
              <a:rPr lang="en" sz="1400">
                <a:highlight>
                  <a:srgbClr val="FFFFFF"/>
                </a:highlight>
                <a:latin typeface="Times New Roman"/>
                <a:ea typeface="Times New Roman"/>
                <a:cs typeface="Times New Roman"/>
                <a:sym typeface="Times New Roman"/>
              </a:rPr>
              <a:t>The ROC (Receiver Operating Characteristic) curve is a metric for evaluating the performance of classification models. Accuracy is the </a:t>
            </a:r>
            <a:r>
              <a:rPr lang="en" sz="1400">
                <a:solidFill>
                  <a:srgbClr val="252525"/>
                </a:solidFill>
                <a:highlight>
                  <a:srgbClr val="FFFFFF"/>
                </a:highlight>
                <a:latin typeface="Times New Roman"/>
                <a:ea typeface="Times New Roman"/>
                <a:cs typeface="Times New Roman"/>
                <a:sym typeface="Times New Roman"/>
              </a:rPr>
              <a:t>proportion of correctly classified instances out of the total instances.</a:t>
            </a:r>
            <a:r>
              <a:rPr lang="en" sz="1400">
                <a:highlight>
                  <a:srgbClr val="FFFFFF"/>
                </a:highlight>
                <a:latin typeface="Times New Roman"/>
                <a:ea typeface="Times New Roman"/>
                <a:cs typeface="Times New Roman"/>
                <a:sym typeface="Times New Roman"/>
              </a:rPr>
              <a:t> Here are the ROC curve scores and Accuracy scores for different machine learning models:</a:t>
            </a:r>
            <a:endParaRPr sz="1400">
              <a:highlight>
                <a:srgbClr val="FFFFFF"/>
              </a:highlight>
              <a:latin typeface="Times New Roman"/>
              <a:ea typeface="Times New Roman"/>
              <a:cs typeface="Times New Roman"/>
              <a:sym typeface="Times New Roman"/>
            </a:endParaRPr>
          </a:p>
          <a:p>
            <a:pPr indent="-317500" lvl="0" marL="698500" rtl="0" algn="l">
              <a:lnSpc>
                <a:spcPct val="160000"/>
              </a:lnSpc>
              <a:spcBef>
                <a:spcPts val="0"/>
              </a:spcBef>
              <a:spcAft>
                <a:spcPts val="0"/>
              </a:spcAft>
              <a:buSzPts val="1400"/>
              <a:buFont typeface="Times New Roman"/>
              <a:buChar char="●"/>
            </a:pPr>
            <a:r>
              <a:rPr lang="en" sz="1400">
                <a:highlight>
                  <a:srgbClr val="FFFFFF"/>
                </a:highlight>
                <a:latin typeface="Times New Roman"/>
                <a:ea typeface="Times New Roman"/>
                <a:cs typeface="Times New Roman"/>
                <a:sym typeface="Times New Roman"/>
              </a:rPr>
              <a:t>Logistic Regression: 0.644 (ROC), 0.843(Accuracy)</a:t>
            </a:r>
            <a:endParaRPr sz="1400">
              <a:highlight>
                <a:srgbClr val="FFFFFF"/>
              </a:highlight>
              <a:latin typeface="Times New Roman"/>
              <a:ea typeface="Times New Roman"/>
              <a:cs typeface="Times New Roman"/>
              <a:sym typeface="Times New Roman"/>
            </a:endParaRPr>
          </a:p>
          <a:p>
            <a:pPr indent="-317500" lvl="0" marL="698500" rtl="0" algn="l">
              <a:lnSpc>
                <a:spcPct val="160000"/>
              </a:lnSpc>
              <a:spcBef>
                <a:spcPts val="0"/>
              </a:spcBef>
              <a:spcAft>
                <a:spcPts val="0"/>
              </a:spcAft>
              <a:buSzPts val="1400"/>
              <a:buFont typeface="Times New Roman"/>
              <a:buChar char="●"/>
            </a:pPr>
            <a:r>
              <a:rPr lang="en" sz="1400">
                <a:highlight>
                  <a:srgbClr val="FFFFFF"/>
                </a:highlight>
                <a:latin typeface="Times New Roman"/>
                <a:ea typeface="Times New Roman"/>
                <a:cs typeface="Times New Roman"/>
                <a:sym typeface="Times New Roman"/>
              </a:rPr>
              <a:t>Random Forest: 0.688(ROC), 0.782(Accuracy)</a:t>
            </a:r>
            <a:endParaRPr sz="1400">
              <a:highlight>
                <a:srgbClr val="FFFFFF"/>
              </a:highlight>
              <a:latin typeface="Times New Roman"/>
              <a:ea typeface="Times New Roman"/>
              <a:cs typeface="Times New Roman"/>
              <a:sym typeface="Times New Roman"/>
            </a:endParaRPr>
          </a:p>
          <a:p>
            <a:pPr indent="-317500" lvl="0" marL="698500" rtl="0" algn="l">
              <a:lnSpc>
                <a:spcPct val="160000"/>
              </a:lnSpc>
              <a:spcBef>
                <a:spcPts val="0"/>
              </a:spcBef>
              <a:spcAft>
                <a:spcPts val="0"/>
              </a:spcAft>
              <a:buSzPts val="1400"/>
              <a:buFont typeface="Times New Roman"/>
              <a:buChar char="●"/>
            </a:pPr>
            <a:r>
              <a:rPr lang="en" sz="1400">
                <a:highlight>
                  <a:srgbClr val="FFFFFF"/>
                </a:highlight>
                <a:latin typeface="Times New Roman"/>
                <a:ea typeface="Times New Roman"/>
                <a:cs typeface="Times New Roman"/>
                <a:sym typeface="Times New Roman"/>
              </a:rPr>
              <a:t>Multilayer Perceptron Classifier: 0.627(ROC), 0.843(Accuracy)</a:t>
            </a:r>
            <a:endParaRPr sz="1400">
              <a:highlight>
                <a:srgbClr val="FFFFFF"/>
              </a:highlight>
              <a:latin typeface="Times New Roman"/>
              <a:ea typeface="Times New Roman"/>
              <a:cs typeface="Times New Roman"/>
              <a:sym typeface="Times New Roman"/>
            </a:endParaRPr>
          </a:p>
          <a:p>
            <a:pPr indent="0" lvl="0" marL="0" rtl="0" algn="l">
              <a:lnSpc>
                <a:spcPct val="160000"/>
              </a:lnSpc>
              <a:spcBef>
                <a:spcPts val="1200"/>
              </a:spcBef>
              <a:spcAft>
                <a:spcPts val="0"/>
              </a:spcAft>
              <a:buNone/>
            </a:pPr>
            <a:r>
              <a:rPr lang="en" sz="1400">
                <a:highlight>
                  <a:srgbClr val="FFFFFF"/>
                </a:highlight>
                <a:latin typeface="Times New Roman"/>
                <a:ea typeface="Times New Roman"/>
                <a:cs typeface="Times New Roman"/>
                <a:sym typeface="Times New Roman"/>
              </a:rPr>
              <a:t>A higher ROC score and Higher Accuracy indicates better model performance in distinguishing between classes. The </a:t>
            </a:r>
            <a:r>
              <a:rPr lang="en" sz="1400">
                <a:highlight>
                  <a:srgbClr val="FFFFFF"/>
                </a:highlight>
                <a:latin typeface="Times New Roman"/>
                <a:ea typeface="Times New Roman"/>
                <a:cs typeface="Times New Roman"/>
                <a:sym typeface="Times New Roman"/>
              </a:rPr>
              <a:t>Logistic Regression</a:t>
            </a:r>
            <a:r>
              <a:rPr lang="en" sz="1400">
                <a:highlight>
                  <a:srgbClr val="FFFFFF"/>
                </a:highlight>
                <a:latin typeface="Times New Roman"/>
                <a:ea typeface="Times New Roman"/>
                <a:cs typeface="Times New Roman"/>
                <a:sym typeface="Times New Roman"/>
              </a:rPr>
              <a:t> Classifier demonstrates the highest ROC and Accuracy scores among the evaluated models, suggesting superior discriminatory power.</a:t>
            </a:r>
            <a:endParaRPr sz="1400">
              <a:highlight>
                <a:srgbClr val="FFFFFF"/>
              </a:highlight>
              <a:latin typeface="Times New Roman"/>
              <a:ea typeface="Times New Roman"/>
              <a:cs typeface="Times New Roman"/>
              <a:sym typeface="Times New Roman"/>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34"/>
          <p:cNvSpPr txBox="1"/>
          <p:nvPr>
            <p:ph type="title"/>
          </p:nvPr>
        </p:nvSpPr>
        <p:spPr>
          <a:xfrm>
            <a:off x="457200" y="702644"/>
            <a:ext cx="8229600" cy="6441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 sz="2500">
                <a:highlight>
                  <a:srgbClr val="FFFFFF"/>
                </a:highlight>
                <a:latin typeface="Times New Roman"/>
                <a:ea typeface="Times New Roman"/>
                <a:cs typeface="Times New Roman"/>
                <a:sym typeface="Times New Roman"/>
              </a:rPr>
              <a:t>Insights</a:t>
            </a:r>
            <a:r>
              <a:rPr lang="en" sz="2500">
                <a:solidFill>
                  <a:srgbClr val="252525"/>
                </a:solidFill>
                <a:highlight>
                  <a:srgbClr val="FFFFFF"/>
                </a:highlight>
                <a:latin typeface="Times New Roman"/>
                <a:ea typeface="Times New Roman"/>
                <a:cs typeface="Times New Roman"/>
                <a:sym typeface="Times New Roman"/>
              </a:rPr>
              <a:t> &amp; </a:t>
            </a:r>
            <a:r>
              <a:rPr lang="en" sz="2500">
                <a:solidFill>
                  <a:srgbClr val="252525"/>
                </a:solidFill>
                <a:highlight>
                  <a:srgbClr val="FFFFFF"/>
                </a:highlight>
                <a:latin typeface="Times New Roman"/>
                <a:ea typeface="Times New Roman"/>
                <a:cs typeface="Times New Roman"/>
                <a:sym typeface="Times New Roman"/>
              </a:rPr>
              <a:t>Urban Mobility Impact</a:t>
            </a:r>
            <a:endParaRPr sz="2500">
              <a:highlight>
                <a:srgbClr val="FFFFFF"/>
              </a:highlight>
              <a:latin typeface="Times New Roman"/>
              <a:ea typeface="Times New Roman"/>
              <a:cs typeface="Times New Roman"/>
              <a:sym typeface="Times New Roman"/>
            </a:endParaRPr>
          </a:p>
        </p:txBody>
      </p:sp>
      <p:sp>
        <p:nvSpPr>
          <p:cNvPr id="222" name="Google Shape;222;p34"/>
          <p:cNvSpPr txBox="1"/>
          <p:nvPr>
            <p:ph idx="1" type="body"/>
          </p:nvPr>
        </p:nvSpPr>
        <p:spPr>
          <a:xfrm>
            <a:off x="147375" y="1346750"/>
            <a:ext cx="8820600" cy="3796800"/>
          </a:xfrm>
          <a:prstGeom prst="rect">
            <a:avLst/>
          </a:prstGeom>
        </p:spPr>
        <p:txBody>
          <a:bodyPr anchorCtr="0" anchor="t" bIns="45700" lIns="91425" spcFirstLastPara="1" rIns="91425" wrap="square" tIns="45700">
            <a:noAutofit/>
          </a:bodyPr>
          <a:lstStyle/>
          <a:p>
            <a:pPr indent="-311150" lvl="0" marL="457200" rtl="0" algn="just">
              <a:lnSpc>
                <a:spcPct val="150000"/>
              </a:lnSpc>
              <a:spcBef>
                <a:spcPts val="360"/>
              </a:spcBef>
              <a:spcAft>
                <a:spcPts val="0"/>
              </a:spcAft>
              <a:buSzPts val="1300"/>
              <a:buFont typeface="Times New Roman"/>
              <a:buChar char="•"/>
            </a:pPr>
            <a:r>
              <a:rPr lang="en" sz="1300">
                <a:highlight>
                  <a:schemeClr val="lt1"/>
                </a:highlight>
                <a:latin typeface="Times New Roman"/>
                <a:ea typeface="Times New Roman"/>
                <a:cs typeface="Times New Roman"/>
                <a:sym typeface="Times New Roman"/>
              </a:rPr>
              <a:t>Lyft is making it easy for people to find a bike to ride, no matter where they are in the city. This can help to encourage people to choose biking as a transportation option, which can have a number of benefits, such as reducing traffic congestion and improving air quality. </a:t>
            </a:r>
            <a:endParaRPr sz="1300">
              <a:highlight>
                <a:schemeClr val="lt1"/>
              </a:highlight>
              <a:latin typeface="Times New Roman"/>
              <a:ea typeface="Times New Roman"/>
              <a:cs typeface="Times New Roman"/>
              <a:sym typeface="Times New Roman"/>
            </a:endParaRPr>
          </a:p>
          <a:p>
            <a:pPr indent="-311150" lvl="0" marL="457200" rtl="0" algn="just">
              <a:lnSpc>
                <a:spcPct val="150000"/>
              </a:lnSpc>
              <a:spcBef>
                <a:spcPts val="0"/>
              </a:spcBef>
              <a:spcAft>
                <a:spcPts val="0"/>
              </a:spcAft>
              <a:buSzPts val="1300"/>
              <a:buFont typeface="Times New Roman"/>
              <a:buChar char="•"/>
            </a:pPr>
            <a:r>
              <a:rPr lang="en" sz="1300">
                <a:solidFill>
                  <a:srgbClr val="252525"/>
                </a:solidFill>
                <a:highlight>
                  <a:srgbClr val="FFFFFF"/>
                </a:highlight>
                <a:latin typeface="Times New Roman"/>
                <a:ea typeface="Times New Roman"/>
                <a:cs typeface="Times New Roman"/>
                <a:sym typeface="Times New Roman"/>
              </a:rPr>
              <a:t>Electric bikes are popular among casual riders, covering longer distances at higher speeds compared to classic bikes.Peak ride hours and daily patterns reveal user behavior, aiding operational planning and resource allocation.</a:t>
            </a:r>
            <a:endParaRPr sz="1300">
              <a:solidFill>
                <a:srgbClr val="252525"/>
              </a:solidFill>
              <a:highlight>
                <a:srgbClr val="FFFFFF"/>
              </a:highlight>
              <a:latin typeface="Times New Roman"/>
              <a:ea typeface="Times New Roman"/>
              <a:cs typeface="Times New Roman"/>
              <a:sym typeface="Times New Roman"/>
            </a:endParaRPr>
          </a:p>
          <a:p>
            <a:pPr indent="-311150" lvl="0" marL="457200" rtl="0" algn="just">
              <a:lnSpc>
                <a:spcPct val="150000"/>
              </a:lnSpc>
              <a:spcBef>
                <a:spcPts val="0"/>
              </a:spcBef>
              <a:spcAft>
                <a:spcPts val="0"/>
              </a:spcAft>
              <a:buSzPts val="1300"/>
              <a:buFont typeface="Times New Roman"/>
              <a:buChar char="•"/>
            </a:pPr>
            <a:r>
              <a:rPr lang="en" sz="1300">
                <a:solidFill>
                  <a:srgbClr val="252525"/>
                </a:solidFill>
                <a:highlight>
                  <a:srgbClr val="FFFFFF"/>
                </a:highlight>
                <a:latin typeface="Times New Roman"/>
                <a:ea typeface="Times New Roman"/>
                <a:cs typeface="Times New Roman"/>
                <a:sym typeface="Times New Roman"/>
              </a:rPr>
              <a:t>Ride counts fluctuate during holidays; understanding these patterns helps optimize services and promotions.</a:t>
            </a:r>
            <a:endParaRPr sz="1300">
              <a:solidFill>
                <a:srgbClr val="252525"/>
              </a:solidFill>
              <a:highlight>
                <a:srgbClr val="FFFFFF"/>
              </a:highlight>
              <a:latin typeface="Times New Roman"/>
              <a:ea typeface="Times New Roman"/>
              <a:cs typeface="Times New Roman"/>
              <a:sym typeface="Times New Roman"/>
            </a:endParaRPr>
          </a:p>
          <a:p>
            <a:pPr indent="-311150" lvl="0" marL="457200" rtl="0" algn="just">
              <a:lnSpc>
                <a:spcPct val="150000"/>
              </a:lnSpc>
              <a:spcBef>
                <a:spcPts val="0"/>
              </a:spcBef>
              <a:spcAft>
                <a:spcPts val="0"/>
              </a:spcAft>
              <a:buSzPts val="1300"/>
              <a:buFont typeface="Times New Roman"/>
              <a:buChar char="•"/>
            </a:pPr>
            <a:r>
              <a:rPr lang="en" sz="1300">
                <a:solidFill>
                  <a:srgbClr val="252525"/>
                </a:solidFill>
                <a:highlight>
                  <a:srgbClr val="FFFFFF"/>
                </a:highlight>
                <a:latin typeface="Times New Roman"/>
                <a:ea typeface="Times New Roman"/>
                <a:cs typeface="Times New Roman"/>
                <a:sym typeface="Times New Roman"/>
              </a:rPr>
              <a:t>Cardinal direction analysis uncovers preferred routes, guiding station placements for enhanced accessibility.</a:t>
            </a:r>
            <a:endParaRPr sz="1300">
              <a:solidFill>
                <a:srgbClr val="252525"/>
              </a:solidFill>
              <a:highlight>
                <a:srgbClr val="FFFFFF"/>
              </a:highlight>
              <a:latin typeface="Times New Roman"/>
              <a:ea typeface="Times New Roman"/>
              <a:cs typeface="Times New Roman"/>
              <a:sym typeface="Times New Roman"/>
            </a:endParaRPr>
          </a:p>
          <a:p>
            <a:pPr indent="-311150" lvl="0" marL="457200" rtl="0" algn="just">
              <a:lnSpc>
                <a:spcPct val="150000"/>
              </a:lnSpc>
              <a:spcBef>
                <a:spcPts val="0"/>
              </a:spcBef>
              <a:spcAft>
                <a:spcPts val="0"/>
              </a:spcAft>
              <a:buSzPts val="1300"/>
              <a:buFont typeface="Times New Roman"/>
              <a:buChar char="•"/>
            </a:pPr>
            <a:r>
              <a:rPr lang="en" sz="1300">
                <a:solidFill>
                  <a:srgbClr val="252525"/>
                </a:solidFill>
                <a:highlight>
                  <a:srgbClr val="FFFFFF"/>
                </a:highlight>
                <a:latin typeface="Times New Roman"/>
                <a:ea typeface="Times New Roman"/>
                <a:cs typeface="Times New Roman"/>
                <a:sym typeface="Times New Roman"/>
              </a:rPr>
              <a:t>Multilayer Perceptron model outperforms, providing reliable predictions of ride availability.</a:t>
            </a:r>
            <a:endParaRPr sz="1300">
              <a:solidFill>
                <a:srgbClr val="252525"/>
              </a:solidFill>
              <a:highlight>
                <a:srgbClr val="FFFFFF"/>
              </a:highlight>
              <a:latin typeface="Times New Roman"/>
              <a:ea typeface="Times New Roman"/>
              <a:cs typeface="Times New Roman"/>
              <a:sym typeface="Times New Roman"/>
            </a:endParaRPr>
          </a:p>
          <a:p>
            <a:pPr indent="-311150" lvl="0" marL="457200" rtl="0" algn="just">
              <a:lnSpc>
                <a:spcPct val="150000"/>
              </a:lnSpc>
              <a:spcBef>
                <a:spcPts val="0"/>
              </a:spcBef>
              <a:spcAft>
                <a:spcPts val="0"/>
              </a:spcAft>
              <a:buSzPts val="1300"/>
              <a:buFont typeface="Times New Roman"/>
              <a:buChar char="•"/>
            </a:pPr>
            <a:r>
              <a:rPr lang="en" sz="1300">
                <a:solidFill>
                  <a:srgbClr val="252525"/>
                </a:solidFill>
                <a:highlight>
                  <a:srgbClr val="FFFFFF"/>
                </a:highlight>
                <a:latin typeface="Times New Roman"/>
                <a:ea typeface="Times New Roman"/>
                <a:cs typeface="Times New Roman"/>
                <a:sym typeface="Times New Roman"/>
              </a:rPr>
              <a:t>Data-driven insights reveal general user trends, guiding business strategies and user experience improvements.</a:t>
            </a:r>
            <a:endParaRPr sz="1300">
              <a:solidFill>
                <a:srgbClr val="252525"/>
              </a:solidFill>
              <a:highlight>
                <a:srgbClr val="FFFFFF"/>
              </a:highlight>
              <a:latin typeface="Times New Roman"/>
              <a:ea typeface="Times New Roman"/>
              <a:cs typeface="Times New Roman"/>
              <a:sym typeface="Times New Roman"/>
            </a:endParaRPr>
          </a:p>
          <a:p>
            <a:pPr indent="-311150" lvl="0" marL="457200" rtl="0" algn="just">
              <a:lnSpc>
                <a:spcPct val="150000"/>
              </a:lnSpc>
              <a:spcBef>
                <a:spcPts val="0"/>
              </a:spcBef>
              <a:spcAft>
                <a:spcPts val="0"/>
              </a:spcAft>
              <a:buSzPts val="1300"/>
              <a:buFont typeface="Times New Roman"/>
              <a:buChar char="•"/>
            </a:pPr>
            <a:r>
              <a:rPr lang="en" sz="1300">
                <a:highlight>
                  <a:schemeClr val="lt1"/>
                </a:highlight>
                <a:latin typeface="Times New Roman"/>
                <a:ea typeface="Times New Roman"/>
                <a:cs typeface="Times New Roman"/>
                <a:sym typeface="Times New Roman"/>
              </a:rPr>
              <a:t>The Urban mobility trends from this analysis will contribute valuable insights to urban planners, policymakers, and transportation enthusiasts interested in understanding and optimizing the dynamics of bike-sharing systems.</a:t>
            </a:r>
            <a:endParaRPr sz="1300">
              <a:highlight>
                <a:schemeClr val="lt1"/>
              </a:highlight>
              <a:latin typeface="Times New Roman"/>
              <a:ea typeface="Times New Roman"/>
              <a:cs typeface="Times New Roman"/>
              <a:sym typeface="Times New Roman"/>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35"/>
          <p:cNvSpPr txBox="1"/>
          <p:nvPr>
            <p:ph type="title"/>
          </p:nvPr>
        </p:nvSpPr>
        <p:spPr>
          <a:xfrm>
            <a:off x="457200" y="702644"/>
            <a:ext cx="8229600" cy="6441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 sz="2500">
                <a:latin typeface="Times New Roman"/>
                <a:ea typeface="Times New Roman"/>
                <a:cs typeface="Times New Roman"/>
                <a:sym typeface="Times New Roman"/>
              </a:rPr>
              <a:t>Future Scope</a:t>
            </a:r>
            <a:endParaRPr sz="2500">
              <a:latin typeface="Times New Roman"/>
              <a:ea typeface="Times New Roman"/>
              <a:cs typeface="Times New Roman"/>
              <a:sym typeface="Times New Roman"/>
            </a:endParaRPr>
          </a:p>
        </p:txBody>
      </p:sp>
      <p:sp>
        <p:nvSpPr>
          <p:cNvPr id="228" name="Google Shape;228;p35"/>
          <p:cNvSpPr txBox="1"/>
          <p:nvPr>
            <p:ph idx="1" type="body"/>
          </p:nvPr>
        </p:nvSpPr>
        <p:spPr>
          <a:xfrm>
            <a:off x="457200" y="1346750"/>
            <a:ext cx="8229600" cy="3417300"/>
          </a:xfrm>
          <a:prstGeom prst="rect">
            <a:avLst/>
          </a:prstGeom>
        </p:spPr>
        <p:txBody>
          <a:bodyPr anchorCtr="0" anchor="t" bIns="45700" lIns="91425" spcFirstLastPara="1" rIns="91425" wrap="square" tIns="45700">
            <a:noAutofit/>
          </a:bodyPr>
          <a:lstStyle/>
          <a:p>
            <a:pPr indent="-317500" lvl="0" marL="457200" rtl="0" algn="just">
              <a:lnSpc>
                <a:spcPct val="150000"/>
              </a:lnSpc>
              <a:spcBef>
                <a:spcPts val="1500"/>
              </a:spcBef>
              <a:spcAft>
                <a:spcPts val="0"/>
              </a:spcAft>
              <a:buSzPts val="1400"/>
              <a:buFont typeface="Times New Roman"/>
              <a:buChar char="•"/>
            </a:pPr>
            <a:r>
              <a:rPr lang="en" sz="1400">
                <a:solidFill>
                  <a:srgbClr val="252525"/>
                </a:solidFill>
                <a:highlight>
                  <a:srgbClr val="FFFFFF"/>
                </a:highlight>
                <a:latin typeface="Times New Roman"/>
                <a:ea typeface="Times New Roman"/>
                <a:cs typeface="Times New Roman"/>
                <a:sym typeface="Times New Roman"/>
              </a:rPr>
              <a:t>Apply the developed framework and insights to other cities with similar bike-sharing systems, adapting the model to local variations. This could contribute to a scalable solution applicable in diverse urban environments.</a:t>
            </a:r>
            <a:endParaRPr sz="1400">
              <a:latin typeface="Times New Roman"/>
              <a:ea typeface="Times New Roman"/>
              <a:cs typeface="Times New Roman"/>
              <a:sym typeface="Times New Roman"/>
            </a:endParaRPr>
          </a:p>
          <a:p>
            <a:pPr indent="-317500" lvl="0" marL="457200" rtl="0" algn="just">
              <a:lnSpc>
                <a:spcPct val="150000"/>
              </a:lnSpc>
              <a:spcBef>
                <a:spcPts val="0"/>
              </a:spcBef>
              <a:spcAft>
                <a:spcPts val="0"/>
              </a:spcAft>
              <a:buSzPts val="1400"/>
              <a:buFont typeface="Times New Roman"/>
              <a:buChar char="•"/>
            </a:pPr>
            <a:r>
              <a:rPr lang="en" sz="1400">
                <a:latin typeface="Times New Roman"/>
                <a:ea typeface="Times New Roman"/>
                <a:cs typeface="Times New Roman"/>
                <a:sym typeface="Times New Roman"/>
              </a:rPr>
              <a:t>Can develop a model to suggest optimal routes for rides based on historical traffic patterns, road closures, and other relevant factors. </a:t>
            </a:r>
            <a:endParaRPr sz="1400">
              <a:latin typeface="Times New Roman"/>
              <a:ea typeface="Times New Roman"/>
              <a:cs typeface="Times New Roman"/>
              <a:sym typeface="Times New Roman"/>
            </a:endParaRPr>
          </a:p>
          <a:p>
            <a:pPr indent="-317500" lvl="0" marL="457200" rtl="0" algn="just">
              <a:lnSpc>
                <a:spcPct val="150000"/>
              </a:lnSpc>
              <a:spcBef>
                <a:spcPts val="0"/>
              </a:spcBef>
              <a:spcAft>
                <a:spcPts val="0"/>
              </a:spcAft>
              <a:buSzPts val="1400"/>
              <a:buFont typeface="Times New Roman"/>
              <a:buChar char="•"/>
            </a:pPr>
            <a:r>
              <a:rPr lang="en" sz="1400">
                <a:latin typeface="Times New Roman"/>
                <a:ea typeface="Times New Roman"/>
                <a:cs typeface="Times New Roman"/>
                <a:sym typeface="Times New Roman"/>
              </a:rPr>
              <a:t>Can create a model to optimize the allocation of vehicles to different areas based on predicted demand and user behaviour. </a:t>
            </a:r>
            <a:endParaRPr sz="1400">
              <a:latin typeface="Times New Roman"/>
              <a:ea typeface="Times New Roman"/>
              <a:cs typeface="Times New Roman"/>
              <a:sym typeface="Times New Roman"/>
            </a:endParaRPr>
          </a:p>
          <a:p>
            <a:pPr indent="0" lvl="0" marL="0" rtl="0" algn="just">
              <a:lnSpc>
                <a:spcPct val="150000"/>
              </a:lnSpc>
              <a:spcBef>
                <a:spcPts val="1500"/>
              </a:spcBef>
              <a:spcAft>
                <a:spcPts val="0"/>
              </a:spcAft>
              <a:buNone/>
            </a:pPr>
            <a:r>
              <a:rPr lang="en" sz="1400">
                <a:latin typeface="Times New Roman"/>
                <a:ea typeface="Times New Roman"/>
                <a:cs typeface="Times New Roman"/>
                <a:sym typeface="Times New Roman"/>
              </a:rPr>
              <a:t>By focusing on these areas, Lyft can potentially improve service reliability, customer satisfaction, and operational efficiency, ultimately enhancing the user experience and possibly reducing the rate of canceled rides.</a:t>
            </a:r>
            <a:endParaRPr sz="1400">
              <a:latin typeface="Times New Roman"/>
              <a:ea typeface="Times New Roman"/>
              <a:cs typeface="Times New Roman"/>
              <a:sym typeface="Times New Roman"/>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36"/>
          <p:cNvSpPr txBox="1"/>
          <p:nvPr>
            <p:ph type="title"/>
          </p:nvPr>
        </p:nvSpPr>
        <p:spPr>
          <a:xfrm>
            <a:off x="457200" y="702644"/>
            <a:ext cx="8229600" cy="6441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SzPts val="990"/>
              <a:buNone/>
            </a:pPr>
            <a:r>
              <a:rPr lang="en" sz="2500">
                <a:latin typeface="Times New Roman"/>
                <a:ea typeface="Times New Roman"/>
                <a:cs typeface="Times New Roman"/>
                <a:sym typeface="Times New Roman"/>
              </a:rPr>
              <a:t>References</a:t>
            </a:r>
            <a:endParaRPr sz="2500">
              <a:latin typeface="Times New Roman"/>
              <a:ea typeface="Times New Roman"/>
              <a:cs typeface="Times New Roman"/>
              <a:sym typeface="Times New Roman"/>
            </a:endParaRPr>
          </a:p>
        </p:txBody>
      </p:sp>
      <p:sp>
        <p:nvSpPr>
          <p:cNvPr id="234" name="Google Shape;234;p36"/>
          <p:cNvSpPr txBox="1"/>
          <p:nvPr>
            <p:ph idx="1" type="body"/>
          </p:nvPr>
        </p:nvSpPr>
        <p:spPr>
          <a:xfrm>
            <a:off x="457200" y="1735450"/>
            <a:ext cx="8549100" cy="2984400"/>
          </a:xfrm>
          <a:prstGeom prst="rect">
            <a:avLst/>
          </a:prstGeom>
        </p:spPr>
        <p:txBody>
          <a:bodyPr anchorCtr="0" anchor="t" bIns="45700" lIns="91425" spcFirstLastPara="1" rIns="91425" wrap="square" tIns="45700">
            <a:normAutofit/>
          </a:bodyPr>
          <a:lstStyle/>
          <a:p>
            <a:pPr indent="-9144" lvl="0" marL="9144" rtl="0" algn="l">
              <a:lnSpc>
                <a:spcPct val="115000"/>
              </a:lnSpc>
              <a:spcBef>
                <a:spcPts val="1200"/>
              </a:spcBef>
              <a:spcAft>
                <a:spcPts val="0"/>
              </a:spcAft>
              <a:buClr>
                <a:schemeClr val="dk1"/>
              </a:buClr>
              <a:buSzPts val="1100"/>
              <a:buFont typeface="Arial"/>
              <a:buNone/>
            </a:pPr>
            <a:r>
              <a:rPr i="1" lang="en" sz="1200">
                <a:latin typeface="Times New Roman"/>
                <a:ea typeface="Times New Roman"/>
                <a:cs typeface="Times New Roman"/>
                <a:sym typeface="Times New Roman"/>
              </a:rPr>
              <a:t>System data: Bay Wheels</a:t>
            </a:r>
            <a:r>
              <a:rPr lang="en" sz="1200">
                <a:latin typeface="Times New Roman"/>
                <a:ea typeface="Times New Roman"/>
                <a:cs typeface="Times New Roman"/>
                <a:sym typeface="Times New Roman"/>
              </a:rPr>
              <a:t>. Lyft. (n.d.). </a:t>
            </a:r>
            <a:r>
              <a:rPr lang="en" sz="1200" u="sng">
                <a:solidFill>
                  <a:schemeClr val="hlink"/>
                </a:solidFill>
                <a:latin typeface="Times New Roman"/>
                <a:ea typeface="Times New Roman"/>
                <a:cs typeface="Times New Roman"/>
                <a:sym typeface="Times New Roman"/>
                <a:hlinkClick r:id="rId3"/>
              </a:rPr>
              <a:t>https://www.lyft.com/bikes/bay-wheels/system-data</a:t>
            </a:r>
            <a:r>
              <a:rPr lang="en" sz="1200">
                <a:latin typeface="Times New Roman"/>
                <a:ea typeface="Times New Roman"/>
                <a:cs typeface="Times New Roman"/>
                <a:sym typeface="Times New Roman"/>
              </a:rPr>
              <a:t>.</a:t>
            </a:r>
            <a:endParaRPr sz="1200">
              <a:latin typeface="Times New Roman"/>
              <a:ea typeface="Times New Roman"/>
              <a:cs typeface="Times New Roman"/>
              <a:sym typeface="Times New Roman"/>
            </a:endParaRPr>
          </a:p>
          <a:p>
            <a:pPr indent="-9144" lvl="0" marL="9144" rtl="0" algn="l">
              <a:lnSpc>
                <a:spcPct val="115000"/>
              </a:lnSpc>
              <a:spcBef>
                <a:spcPts val="1200"/>
              </a:spcBef>
              <a:spcAft>
                <a:spcPts val="0"/>
              </a:spcAft>
              <a:buClr>
                <a:schemeClr val="dk1"/>
              </a:buClr>
              <a:buSzPts val="1100"/>
              <a:buFont typeface="Arial"/>
              <a:buNone/>
            </a:pPr>
            <a:r>
              <a:rPr lang="en" sz="1200">
                <a:latin typeface="Times New Roman"/>
                <a:ea typeface="Times New Roman"/>
                <a:cs typeface="Times New Roman"/>
                <a:sym typeface="Times New Roman"/>
              </a:rPr>
              <a:t>Shaw, T. (2020, January 1). </a:t>
            </a:r>
            <a:r>
              <a:rPr i="1" lang="en" sz="1200">
                <a:latin typeface="Times New Roman"/>
                <a:ea typeface="Times New Roman"/>
                <a:cs typeface="Times New Roman"/>
                <a:sym typeface="Times New Roman"/>
              </a:rPr>
              <a:t>Federal holidays in California in 2023</a:t>
            </a:r>
            <a:r>
              <a:rPr lang="en" sz="1200">
                <a:latin typeface="Times New Roman"/>
                <a:ea typeface="Times New Roman"/>
                <a:cs typeface="Times New Roman"/>
                <a:sym typeface="Times New Roman"/>
              </a:rPr>
              <a:t>. Office Holidays. </a:t>
            </a:r>
            <a:r>
              <a:rPr lang="en" sz="1200" u="sng">
                <a:solidFill>
                  <a:schemeClr val="hlink"/>
                </a:solidFill>
                <a:latin typeface="Times New Roman"/>
                <a:ea typeface="Times New Roman"/>
                <a:cs typeface="Times New Roman"/>
                <a:sym typeface="Times New Roman"/>
                <a:hlinkClick r:id="rId4"/>
              </a:rPr>
              <a:t>https://www.officeholidays.com/countries/usa/california</a:t>
            </a:r>
            <a:r>
              <a:rPr lang="en" sz="1200">
                <a:latin typeface="Times New Roman"/>
                <a:ea typeface="Times New Roman"/>
                <a:cs typeface="Times New Roman"/>
                <a:sym typeface="Times New Roman"/>
              </a:rPr>
              <a:t>.</a:t>
            </a:r>
            <a:endParaRPr sz="1200">
              <a:latin typeface="Times New Roman"/>
              <a:ea typeface="Times New Roman"/>
              <a:cs typeface="Times New Roman"/>
              <a:sym typeface="Times New Roman"/>
            </a:endParaRPr>
          </a:p>
          <a:p>
            <a:pPr indent="-9144" lvl="0" marL="9144" rtl="0" algn="l">
              <a:lnSpc>
                <a:spcPct val="115000"/>
              </a:lnSpc>
              <a:spcBef>
                <a:spcPts val="1200"/>
              </a:spcBef>
              <a:spcAft>
                <a:spcPts val="0"/>
              </a:spcAft>
              <a:buClr>
                <a:schemeClr val="dk1"/>
              </a:buClr>
              <a:buSzPts val="1100"/>
              <a:buFont typeface="Arial"/>
              <a:buNone/>
            </a:pPr>
            <a:r>
              <a:rPr lang="en" sz="1200">
                <a:latin typeface="Times New Roman"/>
                <a:ea typeface="Times New Roman"/>
                <a:cs typeface="Times New Roman"/>
                <a:sym typeface="Times New Roman"/>
              </a:rPr>
              <a:t>Bhardwaj, A. (2020, June 14). </a:t>
            </a:r>
            <a:r>
              <a:rPr i="1" lang="en" sz="1200">
                <a:latin typeface="Times New Roman"/>
                <a:ea typeface="Times New Roman"/>
                <a:cs typeface="Times New Roman"/>
                <a:sym typeface="Times New Roman"/>
              </a:rPr>
              <a:t>Calculating distance between two geolocations in python</a:t>
            </a:r>
            <a:r>
              <a:rPr lang="en" sz="1200">
                <a:latin typeface="Times New Roman"/>
                <a:ea typeface="Times New Roman"/>
                <a:cs typeface="Times New Roman"/>
                <a:sym typeface="Times New Roman"/>
              </a:rPr>
              <a:t>. Medium. </a:t>
            </a:r>
            <a:r>
              <a:rPr lang="en" sz="1200" u="sng">
                <a:solidFill>
                  <a:schemeClr val="hlink"/>
                </a:solidFill>
                <a:latin typeface="Times New Roman"/>
                <a:ea typeface="Times New Roman"/>
                <a:cs typeface="Times New Roman"/>
                <a:sym typeface="Times New Roman"/>
                <a:hlinkClick r:id="rId5"/>
              </a:rPr>
              <a:t>https://towardsdatascience.com/calculating-distance-between-two-geolocations-in-python-26ad3afe287b</a:t>
            </a:r>
            <a:r>
              <a:rPr lang="en" sz="1200">
                <a:latin typeface="Times New Roman"/>
                <a:ea typeface="Times New Roman"/>
                <a:cs typeface="Times New Roman"/>
                <a:sym typeface="Times New Roman"/>
              </a:rPr>
              <a:t>.</a:t>
            </a:r>
            <a:endParaRPr sz="1200">
              <a:latin typeface="Times New Roman"/>
              <a:ea typeface="Times New Roman"/>
              <a:cs typeface="Times New Roman"/>
              <a:sym typeface="Times New Roman"/>
            </a:endParaRPr>
          </a:p>
          <a:p>
            <a:pPr indent="-9144" lvl="0" marL="9144" rtl="0" algn="l">
              <a:lnSpc>
                <a:spcPct val="115000"/>
              </a:lnSpc>
              <a:spcBef>
                <a:spcPts val="1200"/>
              </a:spcBef>
              <a:spcAft>
                <a:spcPts val="0"/>
              </a:spcAft>
              <a:buClr>
                <a:schemeClr val="dk1"/>
              </a:buClr>
              <a:buSzPts val="1100"/>
              <a:buFont typeface="Arial"/>
              <a:buNone/>
            </a:pPr>
            <a:r>
              <a:rPr i="1" lang="en" sz="1316">
                <a:latin typeface="Times New Roman"/>
                <a:ea typeface="Times New Roman"/>
                <a:cs typeface="Times New Roman"/>
                <a:sym typeface="Times New Roman"/>
              </a:rPr>
              <a:t>How to calculate bearing between two coordinates - December 4, 2023</a:t>
            </a:r>
            <a:r>
              <a:rPr lang="en" sz="1316">
                <a:latin typeface="Times New Roman"/>
                <a:ea typeface="Times New Roman"/>
                <a:cs typeface="Times New Roman"/>
                <a:sym typeface="Times New Roman"/>
              </a:rPr>
              <a:t>. mapscaping.com. (2023, November 7). </a:t>
            </a:r>
            <a:r>
              <a:rPr lang="en" sz="1316" u="sng">
                <a:solidFill>
                  <a:schemeClr val="hlink"/>
                </a:solidFill>
                <a:latin typeface="Times New Roman"/>
                <a:ea typeface="Times New Roman"/>
                <a:cs typeface="Times New Roman"/>
                <a:sym typeface="Times New Roman"/>
                <a:hlinkClick r:id="rId6"/>
              </a:rPr>
              <a:t>https://mapscaping.com/how-to-calculate-bearing-between-two-coordinates/#:~:text=In%20Microsoft%20Excel%2C%20you%20can,x%2Daxis%20and%20the%20point</a:t>
            </a:r>
            <a:r>
              <a:rPr lang="en" sz="1316">
                <a:latin typeface="Times New Roman"/>
                <a:ea typeface="Times New Roman"/>
                <a:cs typeface="Times New Roman"/>
                <a:sym typeface="Times New Roman"/>
              </a:rPr>
              <a:t>.</a:t>
            </a:r>
            <a:endParaRPr sz="1100">
              <a:latin typeface="Arial"/>
              <a:ea typeface="Arial"/>
              <a:cs typeface="Arial"/>
              <a:sym typeface="Arial"/>
            </a:endParaRPr>
          </a:p>
          <a:p>
            <a:pPr indent="0" lvl="0" marL="0" rtl="0" algn="l">
              <a:lnSpc>
                <a:spcPct val="115000"/>
              </a:lnSpc>
              <a:spcBef>
                <a:spcPts val="1200"/>
              </a:spcBef>
              <a:spcAft>
                <a:spcPts val="1200"/>
              </a:spcAft>
              <a:buClr>
                <a:schemeClr val="dk1"/>
              </a:buClr>
              <a:buSzPts val="1100"/>
              <a:buFont typeface="Arial"/>
              <a:buNone/>
            </a:pPr>
            <a:r>
              <a:t/>
            </a:r>
            <a:endParaRPr sz="1100">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37"/>
          <p:cNvSpPr txBox="1"/>
          <p:nvPr>
            <p:ph idx="1" type="body"/>
          </p:nvPr>
        </p:nvSpPr>
        <p:spPr>
          <a:xfrm>
            <a:off x="311700" y="1926200"/>
            <a:ext cx="8520600" cy="1957200"/>
          </a:xfrm>
          <a:prstGeom prst="rect">
            <a:avLst/>
          </a:prstGeom>
        </p:spPr>
        <p:txBody>
          <a:bodyPr anchorCtr="0" anchor="t" bIns="45700" lIns="91425" spcFirstLastPara="1" rIns="91425" wrap="square" tIns="45700">
            <a:normAutofit/>
          </a:bodyPr>
          <a:lstStyle/>
          <a:p>
            <a:pPr indent="0" lvl="0" marL="0" rtl="0" algn="ctr">
              <a:spcBef>
                <a:spcPts val="640"/>
              </a:spcBef>
              <a:spcAft>
                <a:spcPts val="0"/>
              </a:spcAft>
              <a:buNone/>
            </a:pPr>
            <a:r>
              <a:rPr lang="en" sz="6200">
                <a:latin typeface="Times New Roman"/>
                <a:ea typeface="Times New Roman"/>
                <a:cs typeface="Times New Roman"/>
                <a:sym typeface="Times New Roman"/>
              </a:rPr>
              <a:t>Thank You…</a:t>
            </a:r>
            <a:endParaRPr sz="6700">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4"/>
          <p:cNvSpPr txBox="1"/>
          <p:nvPr>
            <p:ph type="title"/>
          </p:nvPr>
        </p:nvSpPr>
        <p:spPr>
          <a:xfrm>
            <a:off x="457200" y="702644"/>
            <a:ext cx="8229600" cy="6441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 sz="2500">
                <a:latin typeface="Times New Roman"/>
                <a:ea typeface="Times New Roman"/>
                <a:cs typeface="Times New Roman"/>
                <a:sym typeface="Times New Roman"/>
              </a:rPr>
              <a:t>Motivation</a:t>
            </a:r>
            <a:endParaRPr sz="2500">
              <a:latin typeface="Times New Roman"/>
              <a:ea typeface="Times New Roman"/>
              <a:cs typeface="Times New Roman"/>
              <a:sym typeface="Times New Roman"/>
            </a:endParaRPr>
          </a:p>
        </p:txBody>
      </p:sp>
      <p:sp>
        <p:nvSpPr>
          <p:cNvPr id="81" name="Google Shape;81;p14"/>
          <p:cNvSpPr txBox="1"/>
          <p:nvPr>
            <p:ph idx="1" type="body"/>
          </p:nvPr>
        </p:nvSpPr>
        <p:spPr>
          <a:xfrm>
            <a:off x="457200" y="1452325"/>
            <a:ext cx="5981700" cy="3289800"/>
          </a:xfrm>
          <a:prstGeom prst="rect">
            <a:avLst/>
          </a:prstGeom>
        </p:spPr>
        <p:txBody>
          <a:bodyPr anchorCtr="0" anchor="t" bIns="45700" lIns="91425" spcFirstLastPara="1" rIns="91425" wrap="square" tIns="45700">
            <a:normAutofit/>
          </a:bodyPr>
          <a:lstStyle/>
          <a:p>
            <a:pPr indent="-330200" lvl="0" marL="457200" rtl="0" algn="just">
              <a:lnSpc>
                <a:spcPct val="150000"/>
              </a:lnSpc>
              <a:spcBef>
                <a:spcPts val="360"/>
              </a:spcBef>
              <a:spcAft>
                <a:spcPts val="0"/>
              </a:spcAft>
              <a:buSzPts val="1600"/>
              <a:buFont typeface="Times New Roman"/>
              <a:buChar char="•"/>
            </a:pPr>
            <a:r>
              <a:rPr lang="en" sz="1600">
                <a:highlight>
                  <a:srgbClr val="FFFFFF"/>
                </a:highlight>
                <a:latin typeface="Times New Roman"/>
                <a:ea typeface="Times New Roman"/>
                <a:cs typeface="Times New Roman"/>
                <a:sym typeface="Times New Roman"/>
              </a:rPr>
              <a:t>The increasing popularity of bike-sharing systems contributes significantly to sustainable urban transportation.</a:t>
            </a:r>
            <a:endParaRPr sz="1600">
              <a:highlight>
                <a:srgbClr val="FFFFFF"/>
              </a:highlight>
              <a:latin typeface="Times New Roman"/>
              <a:ea typeface="Times New Roman"/>
              <a:cs typeface="Times New Roman"/>
              <a:sym typeface="Times New Roman"/>
            </a:endParaRPr>
          </a:p>
          <a:p>
            <a:pPr indent="-330200" lvl="0" marL="457200" rtl="0" algn="just">
              <a:lnSpc>
                <a:spcPct val="150000"/>
              </a:lnSpc>
              <a:spcBef>
                <a:spcPts val="0"/>
              </a:spcBef>
              <a:spcAft>
                <a:spcPts val="0"/>
              </a:spcAft>
              <a:buSzPts val="1600"/>
              <a:buFont typeface="Times New Roman"/>
              <a:buChar char="•"/>
            </a:pPr>
            <a:r>
              <a:rPr lang="en" sz="1600">
                <a:highlight>
                  <a:srgbClr val="FFFFFF"/>
                </a:highlight>
                <a:latin typeface="Times New Roman"/>
                <a:ea typeface="Times New Roman"/>
                <a:cs typeface="Times New Roman"/>
                <a:sym typeface="Times New Roman"/>
              </a:rPr>
              <a:t>Analyzing the Bay Wheels System Data allows us to gain insights into user behaviors, station utilization, and broader trends, aiding urban planners and policymakers in making informed decisions to enhance the efficiency and accessibility of bike-sharing services.</a:t>
            </a:r>
            <a:endParaRPr sz="1600">
              <a:highlight>
                <a:srgbClr val="FFFFFF"/>
              </a:highlight>
              <a:latin typeface="Times New Roman"/>
              <a:ea typeface="Times New Roman"/>
              <a:cs typeface="Times New Roman"/>
              <a:sym typeface="Times New Roman"/>
            </a:endParaRPr>
          </a:p>
        </p:txBody>
      </p:sp>
      <p:pic>
        <p:nvPicPr>
          <p:cNvPr id="82" name="Google Shape;82;p14"/>
          <p:cNvPicPr preferRelativeResize="0"/>
          <p:nvPr/>
        </p:nvPicPr>
        <p:blipFill>
          <a:blip r:embed="rId3">
            <a:alphaModFix/>
          </a:blip>
          <a:stretch>
            <a:fillRect/>
          </a:stretch>
        </p:blipFill>
        <p:spPr>
          <a:xfrm>
            <a:off x="6532375" y="1614769"/>
            <a:ext cx="2400300" cy="24003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pic>
        <p:nvPicPr>
          <p:cNvPr id="87" name="Google Shape;87;p15"/>
          <p:cNvPicPr preferRelativeResize="0"/>
          <p:nvPr/>
        </p:nvPicPr>
        <p:blipFill>
          <a:blip r:embed="rId3">
            <a:alphaModFix/>
          </a:blip>
          <a:stretch>
            <a:fillRect/>
          </a:stretch>
        </p:blipFill>
        <p:spPr>
          <a:xfrm>
            <a:off x="220849" y="2468589"/>
            <a:ext cx="1064776" cy="1178524"/>
          </a:xfrm>
          <a:prstGeom prst="rect">
            <a:avLst/>
          </a:prstGeom>
          <a:noFill/>
          <a:ln>
            <a:noFill/>
          </a:ln>
        </p:spPr>
      </p:pic>
      <p:sp>
        <p:nvSpPr>
          <p:cNvPr id="88" name="Google Shape;88;p15"/>
          <p:cNvSpPr txBox="1"/>
          <p:nvPr/>
        </p:nvSpPr>
        <p:spPr>
          <a:xfrm>
            <a:off x="51375" y="1947893"/>
            <a:ext cx="1992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500" u="sng">
                <a:solidFill>
                  <a:schemeClr val="dk1"/>
                </a:solidFill>
                <a:latin typeface="Times New Roman"/>
                <a:ea typeface="Times New Roman"/>
                <a:cs typeface="Times New Roman"/>
                <a:sym typeface="Times New Roman"/>
              </a:rPr>
              <a:t>Input Data Source</a:t>
            </a:r>
            <a:endParaRPr b="1" sz="1500" u="sng">
              <a:solidFill>
                <a:schemeClr val="dk1"/>
              </a:solidFill>
              <a:latin typeface="Times New Roman"/>
              <a:ea typeface="Times New Roman"/>
              <a:cs typeface="Times New Roman"/>
              <a:sym typeface="Times New Roman"/>
            </a:endParaRPr>
          </a:p>
        </p:txBody>
      </p:sp>
      <p:pic>
        <p:nvPicPr>
          <p:cNvPr id="89" name="Google Shape;89;p15"/>
          <p:cNvPicPr preferRelativeResize="0"/>
          <p:nvPr/>
        </p:nvPicPr>
        <p:blipFill>
          <a:blip r:embed="rId4">
            <a:alphaModFix/>
          </a:blip>
          <a:stretch>
            <a:fillRect/>
          </a:stretch>
        </p:blipFill>
        <p:spPr>
          <a:xfrm>
            <a:off x="4912150" y="2763887"/>
            <a:ext cx="1251176" cy="778988"/>
          </a:xfrm>
          <a:prstGeom prst="rect">
            <a:avLst/>
          </a:prstGeom>
          <a:noFill/>
          <a:ln>
            <a:noFill/>
          </a:ln>
        </p:spPr>
      </p:pic>
      <p:pic>
        <p:nvPicPr>
          <p:cNvPr id="90" name="Google Shape;90;p15"/>
          <p:cNvPicPr preferRelativeResize="0"/>
          <p:nvPr/>
        </p:nvPicPr>
        <p:blipFill>
          <a:blip r:embed="rId5">
            <a:alphaModFix/>
          </a:blip>
          <a:stretch>
            <a:fillRect/>
          </a:stretch>
        </p:blipFill>
        <p:spPr>
          <a:xfrm>
            <a:off x="6640644" y="1595914"/>
            <a:ext cx="1950906" cy="3071337"/>
          </a:xfrm>
          <a:prstGeom prst="rect">
            <a:avLst/>
          </a:prstGeom>
          <a:noFill/>
          <a:ln>
            <a:noFill/>
          </a:ln>
        </p:spPr>
      </p:pic>
      <p:sp>
        <p:nvSpPr>
          <p:cNvPr id="91" name="Google Shape;91;p15"/>
          <p:cNvSpPr/>
          <p:nvPr/>
        </p:nvSpPr>
        <p:spPr>
          <a:xfrm>
            <a:off x="3087309" y="2923453"/>
            <a:ext cx="364200" cy="2688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Calibri"/>
              <a:ea typeface="Calibri"/>
              <a:cs typeface="Calibri"/>
              <a:sym typeface="Calibri"/>
            </a:endParaRPr>
          </a:p>
        </p:txBody>
      </p:sp>
      <p:sp>
        <p:nvSpPr>
          <p:cNvPr id="92" name="Google Shape;92;p15"/>
          <p:cNvSpPr/>
          <p:nvPr/>
        </p:nvSpPr>
        <p:spPr>
          <a:xfrm>
            <a:off x="4453454" y="2997191"/>
            <a:ext cx="364200" cy="2688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Calibri"/>
              <a:ea typeface="Calibri"/>
              <a:cs typeface="Calibri"/>
              <a:sym typeface="Calibri"/>
            </a:endParaRPr>
          </a:p>
        </p:txBody>
      </p:sp>
      <p:sp>
        <p:nvSpPr>
          <p:cNvPr id="93" name="Google Shape;93;p15"/>
          <p:cNvSpPr/>
          <p:nvPr/>
        </p:nvSpPr>
        <p:spPr>
          <a:xfrm>
            <a:off x="6257831" y="2923441"/>
            <a:ext cx="364200" cy="2688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Calibri"/>
              <a:ea typeface="Calibri"/>
              <a:cs typeface="Calibri"/>
              <a:sym typeface="Calibri"/>
            </a:endParaRPr>
          </a:p>
        </p:txBody>
      </p:sp>
      <p:sp>
        <p:nvSpPr>
          <p:cNvPr id="94" name="Google Shape;94;p15"/>
          <p:cNvSpPr txBox="1"/>
          <p:nvPr/>
        </p:nvSpPr>
        <p:spPr>
          <a:xfrm>
            <a:off x="3390300" y="1947900"/>
            <a:ext cx="9642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500" u="sng">
                <a:solidFill>
                  <a:schemeClr val="dk1"/>
                </a:solidFill>
                <a:latin typeface="Times New Roman"/>
                <a:ea typeface="Times New Roman"/>
                <a:cs typeface="Times New Roman"/>
                <a:sym typeface="Times New Roman"/>
              </a:rPr>
              <a:t>Storage</a:t>
            </a:r>
            <a:endParaRPr b="1" sz="1500" u="sng">
              <a:solidFill>
                <a:schemeClr val="dk1"/>
              </a:solidFill>
              <a:latin typeface="Times New Roman"/>
              <a:ea typeface="Times New Roman"/>
              <a:cs typeface="Times New Roman"/>
              <a:sym typeface="Times New Roman"/>
            </a:endParaRPr>
          </a:p>
        </p:txBody>
      </p:sp>
      <p:sp>
        <p:nvSpPr>
          <p:cNvPr id="95" name="Google Shape;95;p15"/>
          <p:cNvSpPr txBox="1"/>
          <p:nvPr/>
        </p:nvSpPr>
        <p:spPr>
          <a:xfrm>
            <a:off x="4687527" y="1947900"/>
            <a:ext cx="1700400" cy="415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500" u="sng">
                <a:solidFill>
                  <a:schemeClr val="dk1"/>
                </a:solidFill>
                <a:latin typeface="Times New Roman"/>
                <a:ea typeface="Times New Roman"/>
                <a:cs typeface="Times New Roman"/>
                <a:sym typeface="Times New Roman"/>
              </a:rPr>
              <a:t>Processing</a:t>
            </a:r>
            <a:endParaRPr b="1" sz="1500" u="sng">
              <a:solidFill>
                <a:schemeClr val="dk1"/>
              </a:solidFill>
              <a:latin typeface="Times New Roman"/>
              <a:ea typeface="Times New Roman"/>
              <a:cs typeface="Times New Roman"/>
              <a:sym typeface="Times New Roman"/>
            </a:endParaRPr>
          </a:p>
        </p:txBody>
      </p:sp>
      <p:sp>
        <p:nvSpPr>
          <p:cNvPr id="96" name="Google Shape;96;p15"/>
          <p:cNvSpPr txBox="1"/>
          <p:nvPr/>
        </p:nvSpPr>
        <p:spPr>
          <a:xfrm>
            <a:off x="1247775" y="647575"/>
            <a:ext cx="7229400" cy="5694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Clr>
                <a:schemeClr val="dk1"/>
              </a:buClr>
              <a:buSzPts val="1100"/>
              <a:buFont typeface="Arial"/>
              <a:buNone/>
            </a:pPr>
            <a:r>
              <a:rPr lang="en" sz="2500">
                <a:solidFill>
                  <a:schemeClr val="dk1"/>
                </a:solidFill>
                <a:latin typeface="Times New Roman"/>
                <a:ea typeface="Times New Roman"/>
                <a:cs typeface="Times New Roman"/>
                <a:sym typeface="Times New Roman"/>
              </a:rPr>
              <a:t>Implementation of Architecture</a:t>
            </a:r>
            <a:endParaRPr sz="2500">
              <a:solidFill>
                <a:schemeClr val="dk1"/>
              </a:solidFill>
              <a:latin typeface="Times New Roman"/>
              <a:ea typeface="Times New Roman"/>
              <a:cs typeface="Times New Roman"/>
              <a:sym typeface="Times New Roman"/>
            </a:endParaRPr>
          </a:p>
        </p:txBody>
      </p:sp>
      <p:pic>
        <p:nvPicPr>
          <p:cNvPr id="97" name="Google Shape;97;p15"/>
          <p:cNvPicPr preferRelativeResize="0"/>
          <p:nvPr/>
        </p:nvPicPr>
        <p:blipFill rotWithShape="1">
          <a:blip r:embed="rId6">
            <a:alphaModFix/>
          </a:blip>
          <a:srcRect b="16215" l="37317" r="14642" t="40954"/>
          <a:stretch/>
        </p:blipFill>
        <p:spPr>
          <a:xfrm>
            <a:off x="3513592" y="2892113"/>
            <a:ext cx="840915" cy="528276"/>
          </a:xfrm>
          <a:prstGeom prst="rect">
            <a:avLst/>
          </a:prstGeom>
          <a:noFill/>
          <a:ln>
            <a:noFill/>
          </a:ln>
        </p:spPr>
      </p:pic>
      <p:pic>
        <p:nvPicPr>
          <p:cNvPr id="98" name="Google Shape;98;p15"/>
          <p:cNvPicPr preferRelativeResize="0"/>
          <p:nvPr/>
        </p:nvPicPr>
        <p:blipFill>
          <a:blip r:embed="rId7">
            <a:alphaModFix/>
          </a:blip>
          <a:stretch>
            <a:fillRect/>
          </a:stretch>
        </p:blipFill>
        <p:spPr>
          <a:xfrm>
            <a:off x="1774026" y="2763885"/>
            <a:ext cx="1251174" cy="656865"/>
          </a:xfrm>
          <a:prstGeom prst="rect">
            <a:avLst/>
          </a:prstGeom>
          <a:noFill/>
          <a:ln>
            <a:noFill/>
          </a:ln>
        </p:spPr>
      </p:pic>
      <p:sp>
        <p:nvSpPr>
          <p:cNvPr id="99" name="Google Shape;99;p15"/>
          <p:cNvSpPr txBox="1"/>
          <p:nvPr/>
        </p:nvSpPr>
        <p:spPr>
          <a:xfrm>
            <a:off x="1966850" y="1947888"/>
            <a:ext cx="9642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500" u="sng">
                <a:solidFill>
                  <a:schemeClr val="dk1"/>
                </a:solidFill>
                <a:latin typeface="Times New Roman"/>
                <a:ea typeface="Times New Roman"/>
                <a:cs typeface="Times New Roman"/>
                <a:sym typeface="Times New Roman"/>
              </a:rPr>
              <a:t>Platform</a:t>
            </a:r>
            <a:endParaRPr b="1" sz="1500" u="sng">
              <a:solidFill>
                <a:schemeClr val="dk1"/>
              </a:solidFill>
              <a:latin typeface="Times New Roman"/>
              <a:ea typeface="Times New Roman"/>
              <a:cs typeface="Times New Roman"/>
              <a:sym typeface="Times New Roman"/>
            </a:endParaRPr>
          </a:p>
        </p:txBody>
      </p:sp>
      <p:sp>
        <p:nvSpPr>
          <p:cNvPr id="100" name="Google Shape;100;p15"/>
          <p:cNvSpPr/>
          <p:nvPr/>
        </p:nvSpPr>
        <p:spPr>
          <a:xfrm>
            <a:off x="1502984" y="2923453"/>
            <a:ext cx="364200" cy="2688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6"/>
          <p:cNvSpPr txBox="1"/>
          <p:nvPr>
            <p:ph type="title"/>
          </p:nvPr>
        </p:nvSpPr>
        <p:spPr>
          <a:xfrm>
            <a:off x="457200" y="485775"/>
            <a:ext cx="8229600" cy="7620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 sz="2500">
                <a:solidFill>
                  <a:srgbClr val="252525"/>
                </a:solidFill>
                <a:highlight>
                  <a:srgbClr val="FFFFFF"/>
                </a:highlight>
                <a:latin typeface="Times New Roman"/>
                <a:ea typeface="Times New Roman"/>
                <a:cs typeface="Times New Roman"/>
                <a:sym typeface="Times New Roman"/>
              </a:rPr>
              <a:t>Feature Engineering &amp; Exploratory Data Analysis (EDA)</a:t>
            </a:r>
            <a:endParaRPr sz="2500">
              <a:latin typeface="Times New Roman"/>
              <a:ea typeface="Times New Roman"/>
              <a:cs typeface="Times New Roman"/>
              <a:sym typeface="Times New Roman"/>
            </a:endParaRPr>
          </a:p>
        </p:txBody>
      </p:sp>
      <p:sp>
        <p:nvSpPr>
          <p:cNvPr id="106" name="Google Shape;106;p16"/>
          <p:cNvSpPr txBox="1"/>
          <p:nvPr>
            <p:ph idx="1" type="body"/>
          </p:nvPr>
        </p:nvSpPr>
        <p:spPr>
          <a:xfrm>
            <a:off x="457200" y="1133475"/>
            <a:ext cx="8229600" cy="39054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rPr lang="en" sz="1600">
                <a:solidFill>
                  <a:srgbClr val="252525"/>
                </a:solidFill>
                <a:highlight>
                  <a:srgbClr val="FFFFFF"/>
                </a:highlight>
                <a:latin typeface="Times New Roman"/>
                <a:ea typeface="Times New Roman"/>
                <a:cs typeface="Times New Roman"/>
                <a:sym typeface="Times New Roman"/>
              </a:rPr>
              <a:t>Missing values in categorical columns (Station Names and  IDs) are filled with "Unknown" and rows with missing values in geographic coordinates (Latitude and Longitude) are removed.</a:t>
            </a:r>
            <a:endParaRPr sz="1600">
              <a:solidFill>
                <a:srgbClr val="252525"/>
              </a:solidFill>
              <a:highlight>
                <a:srgbClr val="FFFFFF"/>
              </a:highlight>
              <a:latin typeface="Times New Roman"/>
              <a:ea typeface="Times New Roman"/>
              <a:cs typeface="Times New Roman"/>
              <a:sym typeface="Times New Roman"/>
            </a:endParaRPr>
          </a:p>
          <a:p>
            <a:pPr indent="0" lvl="0" marL="0" rtl="0" algn="l">
              <a:spcBef>
                <a:spcPts val="360"/>
              </a:spcBef>
              <a:spcAft>
                <a:spcPts val="0"/>
              </a:spcAft>
              <a:buNone/>
            </a:pPr>
            <a:r>
              <a:t/>
            </a:r>
            <a:endParaRPr sz="1600">
              <a:solidFill>
                <a:srgbClr val="252525"/>
              </a:solidFill>
              <a:highlight>
                <a:srgbClr val="FFFFFF"/>
              </a:highlight>
              <a:latin typeface="Times New Roman"/>
              <a:ea typeface="Times New Roman"/>
              <a:cs typeface="Times New Roman"/>
              <a:sym typeface="Times New Roman"/>
            </a:endParaRPr>
          </a:p>
          <a:p>
            <a:pPr indent="0" lvl="0" marL="0" rtl="0" algn="l">
              <a:spcBef>
                <a:spcPts val="360"/>
              </a:spcBef>
              <a:spcAft>
                <a:spcPts val="0"/>
              </a:spcAft>
              <a:buNone/>
            </a:pPr>
            <a:r>
              <a:rPr b="1" lang="en" sz="1600">
                <a:solidFill>
                  <a:srgbClr val="252525"/>
                </a:solidFill>
                <a:highlight>
                  <a:srgbClr val="FFFFFF"/>
                </a:highlight>
                <a:latin typeface="Times New Roman"/>
                <a:ea typeface="Times New Roman"/>
                <a:cs typeface="Times New Roman"/>
                <a:sym typeface="Times New Roman"/>
              </a:rPr>
              <a:t>Potential Canceled Rides Analysis</a:t>
            </a:r>
            <a:endParaRPr b="1" sz="1600">
              <a:solidFill>
                <a:srgbClr val="252525"/>
              </a:solidFill>
              <a:highlight>
                <a:srgbClr val="FFFFFF"/>
              </a:highlight>
              <a:latin typeface="Times New Roman"/>
              <a:ea typeface="Times New Roman"/>
              <a:cs typeface="Times New Roman"/>
              <a:sym typeface="Times New Roman"/>
            </a:endParaRPr>
          </a:p>
          <a:p>
            <a:pPr indent="0" lvl="0" marL="0" rtl="0" algn="l">
              <a:spcBef>
                <a:spcPts val="360"/>
              </a:spcBef>
              <a:spcAft>
                <a:spcPts val="0"/>
              </a:spcAft>
              <a:buNone/>
            </a:pPr>
            <a:r>
              <a:t/>
            </a:r>
            <a:endParaRPr b="1" sz="1600">
              <a:solidFill>
                <a:srgbClr val="252525"/>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 sz="1600">
                <a:solidFill>
                  <a:srgbClr val="252525"/>
                </a:solidFill>
                <a:highlight>
                  <a:srgbClr val="FFFFFF"/>
                </a:highlight>
                <a:latin typeface="Times New Roman"/>
                <a:ea typeface="Times New Roman"/>
                <a:cs typeface="Times New Roman"/>
                <a:sym typeface="Times New Roman"/>
              </a:rPr>
              <a:t>To filter the DataFrame to retain only valid rides by excluding two cases:</a:t>
            </a:r>
            <a:endParaRPr sz="1600">
              <a:solidFill>
                <a:srgbClr val="252525"/>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t/>
            </a:r>
            <a:endParaRPr sz="1600">
              <a:solidFill>
                <a:srgbClr val="252525"/>
              </a:solidFill>
              <a:highlight>
                <a:srgbClr val="FFFFFF"/>
              </a:highlight>
              <a:latin typeface="Times New Roman"/>
              <a:ea typeface="Times New Roman"/>
              <a:cs typeface="Times New Roman"/>
              <a:sym typeface="Times New Roman"/>
            </a:endParaRPr>
          </a:p>
          <a:p>
            <a:pPr indent="-330200" lvl="0" marL="457200" rtl="0" algn="l">
              <a:spcBef>
                <a:spcPts val="0"/>
              </a:spcBef>
              <a:spcAft>
                <a:spcPts val="0"/>
              </a:spcAft>
              <a:buClr>
                <a:srgbClr val="252525"/>
              </a:buClr>
              <a:buSzPts val="1600"/>
              <a:buFont typeface="Times New Roman"/>
              <a:buChar char="●"/>
            </a:pPr>
            <a:r>
              <a:rPr lang="en" sz="1600">
                <a:solidFill>
                  <a:srgbClr val="252525"/>
                </a:solidFill>
                <a:highlight>
                  <a:srgbClr val="FFFFFF"/>
                </a:highlight>
                <a:latin typeface="Times New Roman"/>
                <a:ea typeface="Times New Roman"/>
                <a:cs typeface="Times New Roman"/>
                <a:sym typeface="Times New Roman"/>
              </a:rPr>
              <a:t>Keeping rides with a duration of 5 minutes or more.</a:t>
            </a:r>
            <a:endParaRPr sz="1600">
              <a:solidFill>
                <a:srgbClr val="252525"/>
              </a:solidFill>
              <a:highlight>
                <a:srgbClr val="FFFFFF"/>
              </a:highlight>
              <a:latin typeface="Times New Roman"/>
              <a:ea typeface="Times New Roman"/>
              <a:cs typeface="Times New Roman"/>
              <a:sym typeface="Times New Roman"/>
            </a:endParaRPr>
          </a:p>
          <a:p>
            <a:pPr indent="-330200" lvl="0" marL="457200" rtl="0" algn="l">
              <a:spcBef>
                <a:spcPts val="0"/>
              </a:spcBef>
              <a:spcAft>
                <a:spcPts val="0"/>
              </a:spcAft>
              <a:buClr>
                <a:srgbClr val="252525"/>
              </a:buClr>
              <a:buSzPts val="1600"/>
              <a:buFont typeface="Times New Roman"/>
              <a:buChar char="●"/>
            </a:pPr>
            <a:r>
              <a:rPr lang="en" sz="1600">
                <a:solidFill>
                  <a:srgbClr val="252525"/>
                </a:solidFill>
                <a:highlight>
                  <a:srgbClr val="FFFFFF"/>
                </a:highlight>
                <a:latin typeface="Times New Roman"/>
                <a:ea typeface="Times New Roman"/>
                <a:cs typeface="Times New Roman"/>
                <a:sym typeface="Times New Roman"/>
              </a:rPr>
              <a:t>Excluding rides with less than 5 minutes duration where the start and end stations are the same.</a:t>
            </a:r>
            <a:endParaRPr sz="1600">
              <a:solidFill>
                <a:srgbClr val="252525"/>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 sz="1600">
                <a:solidFill>
                  <a:srgbClr val="252525"/>
                </a:solidFill>
                <a:highlight>
                  <a:srgbClr val="FFFFFF"/>
                </a:highlight>
                <a:latin typeface="Times New Roman"/>
                <a:ea typeface="Times New Roman"/>
                <a:cs typeface="Times New Roman"/>
                <a:sym typeface="Times New Roman"/>
              </a:rPr>
              <a:t>This ensures the </a:t>
            </a:r>
            <a:r>
              <a:rPr lang="en" sz="1600">
                <a:solidFill>
                  <a:srgbClr val="252525"/>
                </a:solidFill>
                <a:highlight>
                  <a:srgbClr val="FFFFFF"/>
                </a:highlight>
                <a:latin typeface="Times New Roman"/>
                <a:ea typeface="Times New Roman"/>
                <a:cs typeface="Times New Roman"/>
                <a:sym typeface="Times New Roman"/>
              </a:rPr>
              <a:t>Data Frame</a:t>
            </a:r>
            <a:r>
              <a:rPr lang="en" sz="1600">
                <a:solidFill>
                  <a:srgbClr val="252525"/>
                </a:solidFill>
                <a:highlight>
                  <a:srgbClr val="FFFFFF"/>
                </a:highlight>
                <a:latin typeface="Times New Roman"/>
                <a:ea typeface="Times New Roman"/>
                <a:cs typeface="Times New Roman"/>
                <a:sym typeface="Times New Roman"/>
              </a:rPr>
              <a:t> contains reliable ride data, filtering out potentially canceled or very short rides.</a:t>
            </a:r>
            <a:endParaRPr sz="1600">
              <a:solidFill>
                <a:srgbClr val="252525"/>
              </a:solidFill>
              <a:highlight>
                <a:srgbClr val="FFFFFF"/>
              </a:highlight>
              <a:latin typeface="Times New Roman"/>
              <a:ea typeface="Times New Roman"/>
              <a:cs typeface="Times New Roman"/>
              <a:sym typeface="Times New Roman"/>
            </a:endParaRPr>
          </a:p>
          <a:p>
            <a:pPr indent="0" lvl="0" marL="0" rtl="0" algn="ctr">
              <a:spcBef>
                <a:spcPts val="0"/>
              </a:spcBef>
              <a:spcAft>
                <a:spcPts val="0"/>
              </a:spcAft>
              <a:buNone/>
            </a:pPr>
            <a:r>
              <a:rPr lang="en" sz="1600">
                <a:solidFill>
                  <a:srgbClr val="555555"/>
                </a:solidFill>
                <a:highlight>
                  <a:srgbClr val="FFFFFF"/>
                </a:highlight>
                <a:latin typeface="Times New Roman"/>
                <a:ea typeface="Times New Roman"/>
                <a:cs typeface="Times New Roman"/>
                <a:sym typeface="Times New Roman"/>
              </a:rPr>
              <a:t>Number of potentially canceled rides: 311875</a:t>
            </a:r>
            <a:endParaRPr sz="1600">
              <a:solidFill>
                <a:srgbClr val="555555"/>
              </a:solidFill>
              <a:highlight>
                <a:srgbClr val="FFFFFF"/>
              </a:highlight>
              <a:latin typeface="Times New Roman"/>
              <a:ea typeface="Times New Roman"/>
              <a:cs typeface="Times New Roman"/>
              <a:sym typeface="Times New Roman"/>
            </a:endParaRPr>
          </a:p>
          <a:p>
            <a:pPr indent="0" lvl="0" marL="0" rtl="0" algn="ctr">
              <a:spcBef>
                <a:spcPts val="360"/>
              </a:spcBef>
              <a:spcAft>
                <a:spcPts val="0"/>
              </a:spcAft>
              <a:buNone/>
            </a:pPr>
            <a:r>
              <a:rPr lang="en" sz="1600">
                <a:solidFill>
                  <a:srgbClr val="555555"/>
                </a:solidFill>
                <a:highlight>
                  <a:srgbClr val="FFFFFF"/>
                </a:highlight>
                <a:latin typeface="Times New Roman"/>
                <a:ea typeface="Times New Roman"/>
                <a:cs typeface="Times New Roman"/>
                <a:sym typeface="Times New Roman"/>
              </a:rPr>
              <a:t>Total number of distinct stations: 603</a:t>
            </a:r>
            <a:endParaRPr sz="1600">
              <a:solidFill>
                <a:srgbClr val="555555"/>
              </a:solidFill>
              <a:highlight>
                <a:srgbClr val="FFFFFF"/>
              </a:highlight>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pic>
        <p:nvPicPr>
          <p:cNvPr id="111" name="Google Shape;111;p17"/>
          <p:cNvPicPr preferRelativeResize="0"/>
          <p:nvPr/>
        </p:nvPicPr>
        <p:blipFill>
          <a:blip r:embed="rId3">
            <a:alphaModFix/>
          </a:blip>
          <a:stretch>
            <a:fillRect/>
          </a:stretch>
        </p:blipFill>
        <p:spPr>
          <a:xfrm>
            <a:off x="1131975" y="640850"/>
            <a:ext cx="6811649" cy="43429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pic>
        <p:nvPicPr>
          <p:cNvPr id="116" name="Google Shape;116;p18"/>
          <p:cNvPicPr preferRelativeResize="0"/>
          <p:nvPr/>
        </p:nvPicPr>
        <p:blipFill>
          <a:blip r:embed="rId3">
            <a:alphaModFix/>
          </a:blip>
          <a:stretch>
            <a:fillRect/>
          </a:stretch>
        </p:blipFill>
        <p:spPr>
          <a:xfrm>
            <a:off x="432425" y="965325"/>
            <a:ext cx="5757174" cy="3937351"/>
          </a:xfrm>
          <a:prstGeom prst="rect">
            <a:avLst/>
          </a:prstGeom>
          <a:noFill/>
          <a:ln>
            <a:noFill/>
          </a:ln>
        </p:spPr>
      </p:pic>
      <p:sp>
        <p:nvSpPr>
          <p:cNvPr id="117" name="Google Shape;117;p18"/>
          <p:cNvSpPr txBox="1"/>
          <p:nvPr/>
        </p:nvSpPr>
        <p:spPr>
          <a:xfrm>
            <a:off x="6388550" y="2017650"/>
            <a:ext cx="2631000" cy="126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252525"/>
                </a:solidFill>
                <a:highlight>
                  <a:srgbClr val="FFFFFF"/>
                </a:highlight>
                <a:latin typeface="Times New Roman"/>
                <a:ea typeface="Times New Roman"/>
                <a:cs typeface="Times New Roman"/>
                <a:sym typeface="Times New Roman"/>
              </a:rPr>
              <a:t>The graph shows that there are more canceled rides in the summer months, and that the number of canceled rides has increased over time. </a:t>
            </a:r>
            <a:endParaRPr sz="1600">
              <a:highlight>
                <a:srgbClr val="FFFFFF"/>
              </a:highlight>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pic>
        <p:nvPicPr>
          <p:cNvPr id="122" name="Google Shape;122;p19"/>
          <p:cNvPicPr preferRelativeResize="0"/>
          <p:nvPr/>
        </p:nvPicPr>
        <p:blipFill>
          <a:blip r:embed="rId3">
            <a:alphaModFix/>
          </a:blip>
          <a:stretch>
            <a:fillRect/>
          </a:stretch>
        </p:blipFill>
        <p:spPr>
          <a:xfrm>
            <a:off x="202350" y="899000"/>
            <a:ext cx="6165075" cy="3014000"/>
          </a:xfrm>
          <a:prstGeom prst="rect">
            <a:avLst/>
          </a:prstGeom>
          <a:noFill/>
          <a:ln>
            <a:noFill/>
          </a:ln>
        </p:spPr>
      </p:pic>
      <p:sp>
        <p:nvSpPr>
          <p:cNvPr id="123" name="Google Shape;123;p19"/>
          <p:cNvSpPr txBox="1"/>
          <p:nvPr/>
        </p:nvSpPr>
        <p:spPr>
          <a:xfrm>
            <a:off x="6573050" y="1400075"/>
            <a:ext cx="2447400" cy="1662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rgbClr val="252525"/>
                </a:solidFill>
                <a:highlight>
                  <a:srgbClr val="FFFFFF"/>
                </a:highlight>
                <a:latin typeface="Times New Roman"/>
                <a:ea typeface="Times New Roman"/>
                <a:cs typeface="Times New Roman"/>
                <a:sym typeface="Times New Roman"/>
              </a:rPr>
              <a:t>The unknown data is likely due to a number of factors, such as:</a:t>
            </a:r>
            <a:endParaRPr sz="1200">
              <a:solidFill>
                <a:srgbClr val="252525"/>
              </a:solidFill>
              <a:highlight>
                <a:srgbClr val="FFFFFF"/>
              </a:highlight>
              <a:latin typeface="Times New Roman"/>
              <a:ea typeface="Times New Roman"/>
              <a:cs typeface="Times New Roman"/>
              <a:sym typeface="Times New Roman"/>
            </a:endParaRPr>
          </a:p>
          <a:p>
            <a:pPr indent="-304800" lvl="0" marL="457200" rtl="0" algn="l">
              <a:spcBef>
                <a:spcPts val="0"/>
              </a:spcBef>
              <a:spcAft>
                <a:spcPts val="0"/>
              </a:spcAft>
              <a:buClr>
                <a:srgbClr val="252525"/>
              </a:buClr>
              <a:buSzPts val="1200"/>
              <a:buFont typeface="Times New Roman"/>
              <a:buChar char="●"/>
            </a:pPr>
            <a:r>
              <a:rPr lang="en" sz="1200">
                <a:solidFill>
                  <a:srgbClr val="252525"/>
                </a:solidFill>
                <a:highlight>
                  <a:srgbClr val="FFFFFF"/>
                </a:highlight>
                <a:latin typeface="Times New Roman"/>
                <a:ea typeface="Times New Roman"/>
                <a:cs typeface="Times New Roman"/>
                <a:sym typeface="Times New Roman"/>
              </a:rPr>
              <a:t>GPS errors</a:t>
            </a:r>
            <a:endParaRPr sz="1200">
              <a:solidFill>
                <a:srgbClr val="252525"/>
              </a:solidFill>
              <a:highlight>
                <a:srgbClr val="FFFFFF"/>
              </a:highlight>
              <a:latin typeface="Times New Roman"/>
              <a:ea typeface="Times New Roman"/>
              <a:cs typeface="Times New Roman"/>
              <a:sym typeface="Times New Roman"/>
            </a:endParaRPr>
          </a:p>
          <a:p>
            <a:pPr indent="-304800" lvl="0" marL="457200" rtl="0" algn="l">
              <a:spcBef>
                <a:spcPts val="0"/>
              </a:spcBef>
              <a:spcAft>
                <a:spcPts val="0"/>
              </a:spcAft>
              <a:buClr>
                <a:srgbClr val="252525"/>
              </a:buClr>
              <a:buSzPts val="1200"/>
              <a:buFont typeface="Times New Roman"/>
              <a:buChar char="●"/>
            </a:pPr>
            <a:r>
              <a:rPr lang="en" sz="1200">
                <a:solidFill>
                  <a:srgbClr val="252525"/>
                </a:solidFill>
                <a:highlight>
                  <a:srgbClr val="FFFFFF"/>
                </a:highlight>
                <a:latin typeface="Times New Roman"/>
                <a:ea typeface="Times New Roman"/>
                <a:cs typeface="Times New Roman"/>
                <a:sym typeface="Times New Roman"/>
              </a:rPr>
              <a:t>User input errors</a:t>
            </a:r>
            <a:endParaRPr sz="1200">
              <a:solidFill>
                <a:srgbClr val="252525"/>
              </a:solidFill>
              <a:highlight>
                <a:srgbClr val="FFFFFF"/>
              </a:highlight>
              <a:latin typeface="Times New Roman"/>
              <a:ea typeface="Times New Roman"/>
              <a:cs typeface="Times New Roman"/>
              <a:sym typeface="Times New Roman"/>
            </a:endParaRPr>
          </a:p>
          <a:p>
            <a:pPr indent="-304800" lvl="0" marL="457200" rtl="0" algn="l">
              <a:spcBef>
                <a:spcPts val="0"/>
              </a:spcBef>
              <a:spcAft>
                <a:spcPts val="0"/>
              </a:spcAft>
              <a:buClr>
                <a:srgbClr val="252525"/>
              </a:buClr>
              <a:buSzPts val="1200"/>
              <a:buFont typeface="Times New Roman"/>
              <a:buChar char="●"/>
            </a:pPr>
            <a:r>
              <a:rPr lang="en" sz="1200">
                <a:solidFill>
                  <a:srgbClr val="252525"/>
                </a:solidFill>
                <a:highlight>
                  <a:srgbClr val="FFFFFF"/>
                </a:highlight>
                <a:latin typeface="Times New Roman"/>
                <a:ea typeface="Times New Roman"/>
                <a:cs typeface="Times New Roman"/>
                <a:sym typeface="Times New Roman"/>
              </a:rPr>
              <a:t>Stations that are no longer in service</a:t>
            </a:r>
            <a:endParaRPr sz="1200">
              <a:solidFill>
                <a:srgbClr val="252525"/>
              </a:solidFill>
              <a:highlight>
                <a:srgbClr val="FFFFFF"/>
              </a:highlight>
              <a:latin typeface="Times New Roman"/>
              <a:ea typeface="Times New Roman"/>
              <a:cs typeface="Times New Roman"/>
              <a:sym typeface="Times New Roman"/>
            </a:endParaRPr>
          </a:p>
          <a:p>
            <a:pPr indent="-304800" lvl="0" marL="457200" rtl="0" algn="l">
              <a:spcBef>
                <a:spcPts val="0"/>
              </a:spcBef>
              <a:spcAft>
                <a:spcPts val="0"/>
              </a:spcAft>
              <a:buClr>
                <a:srgbClr val="252525"/>
              </a:buClr>
              <a:buSzPts val="1200"/>
              <a:buFont typeface="Times New Roman"/>
              <a:buChar char="●"/>
            </a:pPr>
            <a:r>
              <a:rPr lang="en" sz="1200">
                <a:solidFill>
                  <a:srgbClr val="252525"/>
                </a:solidFill>
                <a:highlight>
                  <a:srgbClr val="FFFFFF"/>
                </a:highlight>
                <a:latin typeface="Times New Roman"/>
                <a:ea typeface="Times New Roman"/>
                <a:cs typeface="Times New Roman"/>
                <a:sym typeface="Times New Roman"/>
              </a:rPr>
              <a:t>Stations that are not properly identified in the dataset</a:t>
            </a:r>
            <a:endParaRPr sz="1200">
              <a:solidFill>
                <a:srgbClr val="252525"/>
              </a:solidFill>
              <a:highlight>
                <a:srgbClr val="FFFFFF"/>
              </a:highlight>
              <a:latin typeface="Times New Roman"/>
              <a:ea typeface="Times New Roman"/>
              <a:cs typeface="Times New Roman"/>
              <a:sym typeface="Times New Roman"/>
            </a:endParaRPr>
          </a:p>
        </p:txBody>
      </p:sp>
      <p:sp>
        <p:nvSpPr>
          <p:cNvPr id="124" name="Google Shape;124;p19"/>
          <p:cNvSpPr txBox="1"/>
          <p:nvPr/>
        </p:nvSpPr>
        <p:spPr>
          <a:xfrm>
            <a:off x="140025" y="3971825"/>
            <a:ext cx="85554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rgbClr val="252525"/>
                </a:solidFill>
                <a:highlight>
                  <a:srgbClr val="FFFFFF"/>
                </a:highlight>
                <a:latin typeface="Times New Roman"/>
                <a:ea typeface="Times New Roman"/>
                <a:cs typeface="Times New Roman"/>
                <a:sym typeface="Times New Roman"/>
              </a:rPr>
              <a:t>Unknown data occurrences in Lyft Bay wheels rides dataset decreasing over time, but still significant.</a:t>
            </a:r>
            <a:endParaRPr sz="1200">
              <a:solidFill>
                <a:srgbClr val="252525"/>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t/>
            </a:r>
            <a:endParaRPr sz="1200">
              <a:solidFill>
                <a:srgbClr val="252525"/>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 sz="1200">
                <a:solidFill>
                  <a:srgbClr val="252525"/>
                </a:solidFill>
                <a:highlight>
                  <a:srgbClr val="FFFFFF"/>
                </a:highlight>
                <a:latin typeface="Times New Roman"/>
                <a:ea typeface="Times New Roman"/>
                <a:cs typeface="Times New Roman"/>
                <a:sym typeface="Times New Roman"/>
              </a:rPr>
              <a:t>This insight suggests that Lyft is making progress in improving the accuracy and completeness of its dataset, but there is still room for improvement.</a:t>
            </a:r>
            <a:endParaRPr sz="1200">
              <a:solidFill>
                <a:srgbClr val="252525"/>
              </a:solidFill>
              <a:highlight>
                <a:srgbClr val="FFFFFF"/>
              </a:highlight>
              <a:latin typeface="Times New Roman"/>
              <a:ea typeface="Times New Roman"/>
              <a:cs typeface="Times New Roman"/>
              <a:sym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pic>
        <p:nvPicPr>
          <p:cNvPr id="129" name="Google Shape;129;p20"/>
          <p:cNvPicPr preferRelativeResize="0"/>
          <p:nvPr/>
        </p:nvPicPr>
        <p:blipFill>
          <a:blip r:embed="rId3">
            <a:alphaModFix/>
          </a:blip>
          <a:stretch>
            <a:fillRect/>
          </a:stretch>
        </p:blipFill>
        <p:spPr>
          <a:xfrm>
            <a:off x="377300" y="1319050"/>
            <a:ext cx="3740099" cy="2619000"/>
          </a:xfrm>
          <a:prstGeom prst="rect">
            <a:avLst/>
          </a:prstGeom>
          <a:noFill/>
          <a:ln>
            <a:noFill/>
          </a:ln>
        </p:spPr>
      </p:pic>
      <p:sp>
        <p:nvSpPr>
          <p:cNvPr id="130" name="Google Shape;130;p20"/>
          <p:cNvSpPr txBox="1"/>
          <p:nvPr/>
        </p:nvSpPr>
        <p:spPr>
          <a:xfrm>
            <a:off x="3625500" y="670575"/>
            <a:ext cx="17244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solidFill>
                  <a:srgbClr val="252525"/>
                </a:solidFill>
                <a:highlight>
                  <a:srgbClr val="FFFFFF"/>
                </a:highlight>
                <a:latin typeface="Times New Roman"/>
                <a:ea typeface="Times New Roman"/>
                <a:cs typeface="Times New Roman"/>
                <a:sym typeface="Times New Roman"/>
              </a:rPr>
              <a:t>Stations</a:t>
            </a:r>
            <a:endParaRPr sz="3500">
              <a:solidFill>
                <a:schemeClr val="dk1"/>
              </a:solidFill>
              <a:latin typeface="Times New Roman"/>
              <a:ea typeface="Times New Roman"/>
              <a:cs typeface="Times New Roman"/>
              <a:sym typeface="Times New Roman"/>
            </a:endParaRPr>
          </a:p>
        </p:txBody>
      </p:sp>
      <p:pic>
        <p:nvPicPr>
          <p:cNvPr id="131" name="Google Shape;131;p20"/>
          <p:cNvPicPr preferRelativeResize="0"/>
          <p:nvPr/>
        </p:nvPicPr>
        <p:blipFill>
          <a:blip r:embed="rId4">
            <a:alphaModFix/>
          </a:blip>
          <a:stretch>
            <a:fillRect/>
          </a:stretch>
        </p:blipFill>
        <p:spPr>
          <a:xfrm>
            <a:off x="4308975" y="1289550"/>
            <a:ext cx="4685274" cy="2883576"/>
          </a:xfrm>
          <a:prstGeom prst="rect">
            <a:avLst/>
          </a:prstGeom>
          <a:noFill/>
          <a:ln>
            <a:noFill/>
          </a:ln>
        </p:spPr>
      </p:pic>
      <p:sp>
        <p:nvSpPr>
          <p:cNvPr id="132" name="Google Shape;132;p20"/>
          <p:cNvSpPr txBox="1"/>
          <p:nvPr/>
        </p:nvSpPr>
        <p:spPr>
          <a:xfrm>
            <a:off x="213850" y="4376600"/>
            <a:ext cx="87804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rgbClr val="252525"/>
                </a:solidFill>
                <a:highlight>
                  <a:srgbClr val="FFFFFF"/>
                </a:highlight>
              </a:rPr>
              <a:t>Lyft bike ride start stations are located throughout the San Francisco Bay Area, with a concentration in the downtown area.</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